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341" r:id="rId4"/>
    <p:sldId id="770" r:id="rId6"/>
    <p:sldId id="771" r:id="rId7"/>
    <p:sldId id="779" r:id="rId8"/>
    <p:sldId id="772" r:id="rId9"/>
    <p:sldId id="783" r:id="rId10"/>
    <p:sldId id="784" r:id="rId11"/>
    <p:sldId id="773" r:id="rId12"/>
    <p:sldId id="785" r:id="rId13"/>
    <p:sldId id="774" r:id="rId14"/>
    <p:sldId id="786" r:id="rId15"/>
    <p:sldId id="788" r:id="rId16"/>
    <p:sldId id="775" r:id="rId17"/>
    <p:sldId id="789" r:id="rId18"/>
    <p:sldId id="790" r:id="rId19"/>
    <p:sldId id="791" r:id="rId20"/>
    <p:sldId id="776" r:id="rId21"/>
    <p:sldId id="792" r:id="rId22"/>
    <p:sldId id="793" r:id="rId23"/>
    <p:sldId id="794" r:id="rId24"/>
    <p:sldId id="777" r:id="rId25"/>
    <p:sldId id="795" r:id="rId26"/>
    <p:sldId id="803" r:id="rId27"/>
    <p:sldId id="804" r:id="rId28"/>
    <p:sldId id="778" r:id="rId29"/>
    <p:sldId id="805" r:id="rId30"/>
    <p:sldId id="338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 Xianping 谢先平" initials="XX谢" lastIdx="3" clrIdx="0"/>
  <p:cmAuthor id="2" name="zhangdj" initials="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AAC"/>
    <a:srgbClr val="6691D6"/>
    <a:srgbClr val="2C4F88"/>
    <a:srgbClr val="84B3FF"/>
    <a:srgbClr val="D9DADE"/>
    <a:srgbClr val="DF9D1F"/>
    <a:srgbClr val="328ECD"/>
    <a:srgbClr val="64C9D3"/>
    <a:srgbClr val="8E0000"/>
    <a:srgbClr val="008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471" autoAdjust="0"/>
  </p:normalViewPr>
  <p:slideViewPr>
    <p:cSldViewPr snapToGrid="0">
      <p:cViewPr varScale="1">
        <p:scale>
          <a:sx n="99" d="100"/>
          <a:sy n="99" d="100"/>
        </p:scale>
        <p:origin x="-978" y="-102"/>
      </p:cViewPr>
      <p:guideLst>
        <p:guide orient="horz" pos="1808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5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BB797-50B7-4463-B168-B4B1ACA0F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6772-468E-4708-8E01-E1F981DC69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i="1" u="sng"/>
              <a:t>访问异常：</a:t>
            </a:r>
            <a:endParaRPr lang="zh-CN" altLang="en-US" b="1" i="1" u="sng"/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在某个刚上班的午后，客户突然反馈说系统不稳定，时快时慢，经后台分析，CPU，内存使用情况均正常。线程分析偶有阻塞，但阻塞的地方都不一样，并且不同时间点阻塞的地方也不同，不存在长时间阻塞的情况，数据库访问也正常，不存在死锁等现象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后来分析access日志发现，有两个IP访问频率有异常，同一秒钟发送2、30次相同的请求，隔一段时间又批量发送相同的请求。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找到网络管理员溯源到这两个IP是内网使用的两台电脑。两台电脑的使用人员还没上班，怀疑是中毒导致的，封锁了这两个IP后，系统恢复正常。</a:t>
            </a:r>
            <a:endParaRPr lang="zh-CN" altLang="en-US"/>
          </a:p>
          <a:p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/>
              <a:t>其实也不能确定是不是中毒，也有可能是客户浏览器打开多个系统页面，而系统页面有定时器，定时获取刷新页面信息，刷新频率过于频繁，导致请求异常。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 i="1" u="sng"/>
              <a:t>面向网警编程：</a:t>
            </a:r>
            <a:endParaRPr lang="zh-CN" altLang="en-US" b="1" i="1" u="sng"/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某个早上，接到客户电话，被告知说某个外网系统被攻防演练攻破，被植入木马，系统信息完全暴露，包括操作系统、磁盘、数据库、中间件等重要敏感信息。客户要求到现场排查溯源，珠海网警也在过去的路上。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到达客户现场后，攻方的技术人员给出了一个系统大致被攻破的时间点，网警要求当场溯源，找到攻击者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defTabSz="45720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经过分析，在文件目录下寻找对应时间段上传的文件，发现被上传了一个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jsp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，该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jsp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可以读取服务器上相关信息，因此造成信息泄露。根据上传日志及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nginx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access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日志，找到攻击者的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，成功溯源。</a:t>
            </a:r>
            <a:endParaRPr lang="zh-CN" altLang="en-US" b="1" i="1" u="sng"/>
          </a:p>
          <a:p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/>
              <a:t>溯源成功后，分析被上传木马的原因，发现</a:t>
            </a:r>
            <a:r>
              <a:rPr lang="en-US" altLang="zh-CN"/>
              <a:t>tomcat</a:t>
            </a:r>
            <a:r>
              <a:rPr lang="zh-CN" altLang="en-US"/>
              <a:t>版本过旧，旧版的</a:t>
            </a:r>
            <a:r>
              <a:rPr lang="en-US" altLang="zh-CN"/>
              <a:t>tomcat</a:t>
            </a:r>
            <a:r>
              <a:rPr lang="zh-CN" altLang="en-US"/>
              <a:t>中有个开关，默认打开，这个时候可以通过浏览器访问系统目录，整个</a:t>
            </a:r>
            <a:r>
              <a:rPr lang="en-US" altLang="zh-CN"/>
              <a:t>tomcat</a:t>
            </a:r>
            <a:r>
              <a:rPr lang="zh-CN" altLang="en-US"/>
              <a:t>的系统目录就暴露了出来。</a:t>
            </a:r>
            <a:endParaRPr lang="zh-CN" altLang="en-US"/>
          </a:p>
          <a:p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/>
              <a:t>而我们的项目是放在</a:t>
            </a:r>
            <a:r>
              <a:rPr lang="en-US" altLang="zh-CN"/>
              <a:t>tomcat</a:t>
            </a:r>
            <a:r>
              <a:rPr lang="zh-CN" altLang="en-US"/>
              <a:t>下的，系统目录也随之暴露。然后攻方通过扫描我们的项目，发现我们有一个很古老的富文本插件</a:t>
            </a:r>
            <a:r>
              <a:rPr lang="en-US" altLang="zh-CN"/>
              <a:t>eWebEditor</a:t>
            </a:r>
            <a:r>
              <a:rPr lang="zh-CN" altLang="en-US"/>
              <a:t>，可以绕过身份校验上传文件。而我们的文件也是保存在项目下的，没有单独的文件服务器，因此上传后的</a:t>
            </a:r>
            <a:r>
              <a:rPr lang="en-US" altLang="zh-CN"/>
              <a:t>jsp</a:t>
            </a:r>
            <a:r>
              <a:rPr lang="zh-CN" altLang="en-US"/>
              <a:t>文件可以通过浏览器直接访问，而</a:t>
            </a:r>
            <a:r>
              <a:rPr lang="en-US" altLang="zh-CN"/>
              <a:t>jsp</a:t>
            </a:r>
            <a:r>
              <a:rPr lang="zh-CN" altLang="en-US"/>
              <a:t>中嵌入了大量的</a:t>
            </a:r>
            <a:r>
              <a:rPr lang="en-US" altLang="zh-CN"/>
              <a:t>java</a:t>
            </a:r>
            <a:r>
              <a:rPr lang="zh-CN" altLang="en-US"/>
              <a:t>代码，获取操作系统、磁盘、数据库的相关信息，最终造成敏感信息泄露。</a:t>
            </a:r>
            <a:endParaRPr lang="zh-CN" altLang="en-US"/>
          </a:p>
          <a:p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/>
              <a:t>后续补救措施，删除该富文本插件，删除木马，控制上传文件的类型，关闭</a:t>
            </a:r>
            <a:r>
              <a:rPr lang="en-US" altLang="zh-CN"/>
              <a:t>tomcat</a:t>
            </a:r>
            <a:r>
              <a:rPr lang="zh-CN" altLang="en-US"/>
              <a:t>直接访问系统目录的设置，系统关闭外网访问，改由政务网访问。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：幸好有日志，否则溯源无从查起，只能干瞪眼。问题解决后，网警询问日志应该保存多久，我回答至少</a:t>
            </a:r>
            <a:r>
              <a:rPr lang="en-US" altLang="zh-CN"/>
              <a:t>3</a:t>
            </a:r>
            <a:r>
              <a:rPr lang="zh-CN" altLang="en-US"/>
              <a:t>个月，网警说至少半年，并送了我一本《网络安全法》，让我好好学习。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错误</a:t>
            </a:r>
            <a:r>
              <a:rPr lang="zh-CN" altLang="en-US" b="1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创建对象</a:t>
            </a:r>
            <a:r>
              <a:rPr lang="zh-CN" altLang="en-US" b="1" i="1" u="sng"/>
              <a:t>：</a:t>
            </a:r>
            <a:endParaRPr lang="zh-CN" altLang="en-US" b="1" i="1" u="sng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系统上线后，运行一段时间后，就会出现内存溢出并宕机的情况，在内存溢出前，系统没有出现线程阻塞、数据库死锁、访问慢等性能问题。重启之后一切正常。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重启后访问jvisualvm发现，经过不确定的一段时间，系统堆内存会突然增加50M的使用量，并且垃圾回收时无法得到释放，隔一段时间又增加50M，以此类推，直到内存溢出。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继续分析查看内存中类对应的堆栈在内存中的占比后发现，有一个类的对象占用大，该类是一个第三方jar包中的类，每new一次，就会用掉50M的内存。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从线程堆栈中反推，找到实例化该类的地方，发现初始化方式有问题，改为单例模式后解决问题。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 i="1" u="sng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查询条件缺失</a:t>
            </a:r>
            <a:r>
              <a:rPr lang="zh-CN" altLang="en-US" b="1" i="1" u="sng"/>
              <a:t>：</a:t>
            </a:r>
            <a:endParaRPr lang="zh-CN" altLang="en-US" b="1" i="1" u="sng"/>
          </a:p>
          <a:p>
            <a:r>
              <a:rPr lang="zh-CN" altLang="en-US"/>
              <a:t>       系统运行一段时间后，不定时出现OOM的情况并宕机。</a:t>
            </a:r>
            <a:endParaRPr lang="zh-CN" altLang="en-US"/>
          </a:p>
          <a:p>
            <a:r>
              <a:rPr lang="zh-CN" altLang="en-US"/>
              <a:t>       通过分析gc日志发现，在宕机前10秒钟，系统运行一切正常，gc操作也正常，而在某个时间点之后，新生代占用内存突然大增，触发gc操作，大量对象被复制到了老年代，过多几秒钟，新生代又满了，对象又被复制到了老年代，多次gc后，老年代爆满，触发full gc，而这个时候老年代的资源得不到释放，从而导致OOM。</a:t>
            </a:r>
            <a:endParaRPr lang="zh-CN" altLang="en-US"/>
          </a:p>
          <a:p>
            <a:r>
              <a:rPr lang="zh-CN" altLang="en-US"/>
              <a:t>       据此判断，应该是某个大对象被加载到内存中，或者是存在死循环不断创建对象，从而导致内存溢出。</a:t>
            </a:r>
            <a:endParaRPr lang="zh-CN" altLang="en-US"/>
          </a:p>
          <a:p>
            <a:r>
              <a:rPr lang="zh-CN" altLang="en-US"/>
              <a:t>       此时增加OOM时的dump配置，在下次OOM的时候，将此刻的内存环境、配置、线程、堆栈等信息dump出来到hprof文件中，导入到jvisualvm工具中进行分析。</a:t>
            </a:r>
            <a:endParaRPr lang="zh-CN" altLang="en-US"/>
          </a:p>
          <a:p>
            <a:r>
              <a:rPr lang="zh-CN" altLang="en-US"/>
              <a:t>       在堆的OQL控制台执行SQL：</a:t>
            </a:r>
            <a:endParaRPr lang="zh-CN" altLang="en-US"/>
          </a:p>
          <a:p>
            <a:r>
              <a:rPr lang="zh-CN" altLang="en-US"/>
              <a:t>       select x from java.util.ArrayList x where x.size &gt; 100000</a:t>
            </a:r>
            <a:endParaRPr lang="zh-CN" altLang="en-US"/>
          </a:p>
          <a:p>
            <a:r>
              <a:rPr lang="zh-CN" altLang="en-US"/>
              <a:t>       发现存在一个ArrayList对象的数量大于100000，java.util.ArrayList#314199，314199为该对象的ID，该对象存在500W+条记录。接着找到此时dump出来的线程堆栈，搜索该ID，可以找到对应调用的代码，最终发现代码中存在一个BUG，在查询数据库的时候，过滤条件为空失效了，导致进行了全表查询，该表有1000W+的数据，全表加载直接把内存撑爆了。修改代码，解决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线程阻塞可能由以下方面引起的，可尝试分析代码，增加耗时日志，从不同方向解决。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希望我今天分享的内容大家用不上，但是如果万一遇到了，可以给大家一个分析排查的方向。</a:t>
            </a:r>
            <a:endParaRPr lang="zh-CN" altLang="en-US"/>
          </a:p>
          <a:p>
            <a:r>
              <a:rPr lang="zh-CN" altLang="en-US"/>
              <a:t>性能问题确实不好解决，但遇到了，在排查过程中，其实也是一个学习提升的过程。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i="1" u="sng"/>
              <a:t>同步锁：</a:t>
            </a:r>
            <a:endParaRPr lang="zh-CN" altLang="en-US" b="1" i="1" u="sng"/>
          </a:p>
          <a:p>
            <a:r>
              <a:rPr lang="zh-CN" altLang="en-US"/>
              <a:t>       系统运行了几年之后，客户反馈某个常用功能点响应很慢，在客户反馈慢的时候,通过jvisualvm，dump出当前线程，发现在代码的某个地方存在大批量的阻塞。</a:t>
            </a:r>
            <a:endParaRPr lang="zh-CN" altLang="en-US"/>
          </a:p>
          <a:p>
            <a:r>
              <a:rPr lang="zh-CN" altLang="en-US"/>
              <a:t>       根据线程堆栈，找到对应代码，发现该代码被加了同步锁，经过分析发现，此处加同步锁的原因是为了减少对数据库的并发请求，因为该事务需要频繁对数据库进行读写操作，太多的并发请求会导致数据库死锁，为了减少数据库死锁的出现，加了同步锁，这会导致数据库访问正常，而程序阻塞。</a:t>
            </a:r>
            <a:endParaRPr lang="zh-CN" altLang="en-US"/>
          </a:p>
          <a:p>
            <a:r>
              <a:rPr lang="zh-CN" altLang="en-US"/>
              <a:t>       根据实际需求，增加一个不加锁的方法，查询数据时，走不加锁的方法，更新数据时，走加锁的方法。同时增加锁的数量，比如增加到5把锁，方法调用的时候，随机获取一把锁，如果能获取到，则执行，如果获取不到，则等待，相当于可以进行5个并发，增加了并发数，又限制了并发数，从而在程序阻塞及数据库死锁之间达到平衡，解决了该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 i="1" u="sng"/>
              <a:t>第三方调用：</a:t>
            </a:r>
            <a:endParaRPr lang="zh-CN" altLang="en-US" b="1" i="1" u="sng"/>
          </a:p>
          <a:p>
            <a:r>
              <a:rPr lang="zh-CN" altLang="en-US"/>
              <a:t>       系统运行了几年之后，增加了许多第三方接口的需求，客户反馈系统越来越慢，发现数据库存在死锁，大量线程阻塞，阻塞的表虽然是常用的表，但数据量并不算大，也有用到索引，正常情况下执行SQL速度也是很快的。</a:t>
            </a:r>
            <a:endParaRPr lang="zh-CN" altLang="en-US"/>
          </a:p>
          <a:p>
            <a:r>
              <a:rPr lang="zh-CN" altLang="en-US"/>
              <a:t>       通过jvisualvm发现，调用第三方接口时存在线程阻塞的情况，于是增加了调用第三方接口耗时的日志，发现调用第三方接口时耗时很长，达到10s+甚至超时的情况。与接口提供方核实，这是由于第三方接口的数据量上去了，接的服务又多，并发量大，性能下降原因导致的。</a:t>
            </a:r>
            <a:endParaRPr lang="zh-CN" altLang="en-US"/>
          </a:p>
          <a:p>
            <a:r>
              <a:rPr lang="zh-CN" altLang="en-US"/>
              <a:t>       与客户讨论后，放弃一部分实时性的要求，改为多线程调用，将调用第三方接口的程序放到线程中执行，正常业务流程继续在主线程中跑，减少阻塞，优化性能。</a:t>
            </a:r>
            <a:endParaRPr lang="zh-CN" altLang="en-US"/>
          </a:p>
          <a:p>
            <a:r>
              <a:rPr lang="zh-CN" altLang="en-US"/>
              <a:t>       其实这里应该是放到消息队列中去处理，偷了个懒，起了个线程单独跑。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 i="1" u="sng"/>
              <a:t>I/O</a:t>
            </a:r>
            <a:r>
              <a:rPr lang="zh-CN" altLang="en-US" b="1" i="1" u="sng"/>
              <a:t>：</a:t>
            </a:r>
            <a:endParaRPr lang="zh-CN" altLang="en-US" b="1" i="1" u="sng"/>
          </a:p>
          <a:p>
            <a:r>
              <a:rPr lang="zh-CN" altLang="en-US"/>
              <a:t>       系统采用分布式部署，nginx做网关，负载均衡分发到4个tomcat节点，通过文件共享方式访问系统目录。开发测试的时候一切正常，直到项目上线第一天，客户反馈系统慢。打开一个页面需要10秒钟左右，作为一个没有数据的刚上线的系统，这样的速度太不应该了。</a:t>
            </a:r>
            <a:endParaRPr lang="zh-CN" altLang="en-US"/>
          </a:p>
          <a:p>
            <a:r>
              <a:rPr lang="zh-CN" altLang="en-US"/>
              <a:t>       马上进行排查。网络方面正常。数据库也一切正常，往常可能导致数据库慢的功能，查询都正常，打印SQL执行的耗时也很低。通过jvisualvm发现，系统偶有阻塞，但每次阻塞的功能点，代码都不同，各种分析排查，跟个无头苍蝇一样找不出原因，在客户现场查到凌晨3点多都毫无头绪，只能找一些边边角角优化，但感觉方向都不对。</a:t>
            </a:r>
            <a:endParaRPr lang="zh-CN" altLang="en-US"/>
          </a:p>
          <a:p>
            <a:r>
              <a:rPr lang="zh-CN" altLang="en-US"/>
              <a:t>       第二天起床继续去客户机房，系统开始用起来，客户又开始反馈系统慢，前一天优化的功能毫无用处。最后在阻塞线程发现了一丝蛛丝马迹，虽然每次阻塞的时间都不长，功能点，代码块都不一样，但都有一个共同点，都在一个文件的读取上阻塞了。</a:t>
            </a:r>
            <a:endParaRPr lang="zh-CN" altLang="en-US"/>
          </a:p>
          <a:p>
            <a:r>
              <a:rPr lang="zh-CN" altLang="en-US"/>
              <a:t>       立刻排查代码，发现是一个开发人员（也就是我）为了方便调试留下的一个配置文件，每次执行SQL都会读取一下这个配置文件，看看是否要打印当前准备执行的SQL。在开发测试阶段，这么做没有任何问题。但是等到项目上线，通过文件共享方式访问系统目录时，每次执行SQL都要通过文件共享去读取这个文件，网络传输，磁盘读取耗时高，因此造成了大量的IO阻塞。</a:t>
            </a:r>
            <a:endParaRPr lang="zh-CN" altLang="en-US"/>
          </a:p>
          <a:p>
            <a:r>
              <a:rPr lang="zh-CN" altLang="en-US"/>
              <a:t>       找到对应位置，去掉文件读取，系统恢复正常，长出了一口气。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数据库性能问题是系统运行过程中经常会碰到的问题，当系统运行一段时间后，数据量增大，用户访问量提高，并发量也随之上行后，就会暴露出各种数据库的性能问题，主要可以从以下几方面进行排查定位：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i="1" u="sng" dirty="0">
                <a:solidFill>
                  <a:schemeClr val="bg1"/>
                </a:solidFill>
                <a:cs typeface="+mn-ea"/>
                <a:sym typeface="+mn-lt"/>
              </a:rPr>
              <a:t>索引</a:t>
            </a:r>
            <a:r>
              <a:rPr lang="en-US" altLang="zh-CN" b="1" i="1" u="sng" dirty="0">
                <a:solidFill>
                  <a:schemeClr val="bg1"/>
                </a:solidFill>
                <a:cs typeface="+mn-ea"/>
                <a:sym typeface="+mn-lt"/>
              </a:rPr>
              <a:t>&amp;</a:t>
            </a:r>
            <a:r>
              <a:rPr lang="zh-CN" altLang="en-US" b="1" i="1" u="sng" dirty="0">
                <a:solidFill>
                  <a:schemeClr val="bg1"/>
                </a:solidFill>
                <a:cs typeface="+mn-ea"/>
                <a:sym typeface="+mn-lt"/>
              </a:rPr>
              <a:t>分表：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系统运行了几年之后，客户反馈说近来某些系统功能查询、保存操作都很慢，特别是当在使用人数多的时候，尤为明显。</a:t>
            </a:r>
            <a:endParaRPr lang="zh-CN" altLang="en-US"/>
          </a:p>
          <a:p>
            <a:r>
              <a:rPr lang="zh-CN" altLang="en-US"/>
              <a:t>       通过jvisualvm发现，线程存在阻塞情况，进一步分析得出，是某个SQL查询性能存在问题导致的。该表有1000W+的数据量，需要频繁地进行查询及更新操作，查询时又与其他表存在关联，每次查询耗时在10秒左右。由于系统存在长事务，查询、更新操作时可能存在锁而导致阻塞，进而性能在并发量高时进一步恶化。</a:t>
            </a:r>
            <a:endParaRPr lang="zh-CN" altLang="en-US"/>
          </a:p>
          <a:p>
            <a:r>
              <a:rPr lang="zh-CN" altLang="en-US"/>
              <a:t>       拿到SQL后，查看该SQL的执行计划，发现有部分索引并没有很好地使用到，优化了一部分索引，增加了联合索引后，性能得到明显的提升。</a:t>
            </a:r>
            <a:endParaRPr lang="zh-CN" altLang="en-US"/>
          </a:p>
          <a:p>
            <a:r>
              <a:rPr lang="zh-CN" altLang="en-US"/>
              <a:t>       但由于表的数据量过大，使用一段时间后，仍然还是偶发地出现慢的情况。经过与客户协商，将该表两年前的数据迁移到新建的历史表中，提供历史数据查询，减少当前表的数据量，从而使性能得到进一步的提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这么多年下来，即使碰到各种各样的性能问题，通过各种手段得以解决，但仍然觉得自己对JAVA的掌握不够，对JVM的理解浮于表面，还需要加强深入地学习。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i="1" u="sng"/>
              <a:t>系统日志：</a:t>
            </a:r>
            <a:endParaRPr lang="zh-CN" altLang="en-US" b="1" i="1" u="sng"/>
          </a:p>
          <a:p>
            <a:r>
              <a:rPr lang="zh-CN" altLang="en-US"/>
              <a:t>不同中间件有不同的系统日志。</a:t>
            </a:r>
            <a:endParaRPr lang="zh-CN" altLang="en-US"/>
          </a:p>
          <a:p>
            <a:r>
              <a:rPr lang="zh-CN" altLang="en-US"/>
              <a:t>用于记录系统运行过程中的异常信息及系统输出的日志信息。当怀疑系统中某些功能点性能较慢时，可在代码中增加耗时打印，输出对应的执行时间辅助分析。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 i="1" u="sng"/>
              <a:t>access</a:t>
            </a:r>
            <a:r>
              <a:rPr lang="zh-CN" altLang="en-US" b="1" i="1" u="sng"/>
              <a:t>日志：</a:t>
            </a:r>
            <a:endParaRPr lang="zh-CN" altLang="en-US" b="1" i="1" u="sng"/>
          </a:p>
          <a:p>
            <a:r>
              <a:rPr lang="zh-CN" altLang="en-US"/>
              <a:t>不同中间件可以配置不同的access日志。</a:t>
            </a:r>
            <a:endParaRPr lang="zh-CN" altLang="en-US"/>
          </a:p>
          <a:p>
            <a:r>
              <a:rPr lang="zh-CN" altLang="en-US"/>
              <a:t>该日志用来记录客户端每次请求的信息，包括但不限于请求时间、客户端IP、请求资源地址、浏览器信息、请求耗时等。</a:t>
            </a:r>
            <a:endParaRPr lang="zh-CN" altLang="en-US"/>
          </a:p>
          <a:p>
            <a:r>
              <a:rPr lang="zh-CN" altLang="en-US"/>
              <a:t>配置请求耗时输出到日志，通过分析日志，可以定位到哪些请求系统响应慢，从而排查响应慢的原因，进而进行性能优化。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 i="1" u="sng"/>
              <a:t>GC</a:t>
            </a:r>
            <a:r>
              <a:rPr lang="zh-CN" altLang="en-US" b="1" i="1" u="sng"/>
              <a:t>日志：</a:t>
            </a:r>
            <a:endParaRPr lang="zh-CN" altLang="en-US" b="1" i="1" u="sng"/>
          </a:p>
          <a:p>
            <a:r>
              <a:rPr lang="zh-CN" altLang="en-US"/>
              <a:t>一般是在OOM的时候，结合系统日志异常信息，通过分析gc日志，了解JVM中堆内存的使用情况，内存使用是持续增加，一直不能释放，还是突然增加导致内存控件不足，从而发生OOM，进而定位到可能出现问题的时间点，再结合access及dump文件，分析定位到对应的代码进行排查、优化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 i="1" u="sng"/>
              <a:t>Dump</a:t>
            </a:r>
            <a:r>
              <a:rPr lang="zh-CN" altLang="en-US" b="1" i="1" u="sng"/>
              <a:t>文件：</a:t>
            </a:r>
            <a:endParaRPr lang="zh-CN" altLang="en-US" b="1" i="1" u="sng"/>
          </a:p>
          <a:p>
            <a:r>
              <a:rPr lang="zh-CN" altLang="en-US"/>
              <a:t>使用该配置，让虚拟机在系统OOM时，将此刻的内存环境、配置、线程、堆栈等信息dump出来到hprof文件中，通过导入到JDK自带的jvisualvm工具中，可以分析此时内存的使用情况，类及对象占用内存控件的大小，同时通过对象的id，查找到对应的线程进行问题的定位、排查及优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638175" y="1072474"/>
            <a:ext cx="10871200" cy="518835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rgbClr val="404040"/>
                </a:solidFill>
              </a:defRPr>
            </a:lvl1pPr>
          </a:lstStyle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38176" y="1072761"/>
            <a:ext cx="10866470" cy="518835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rgbClr val="404040"/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rgbClr val="404040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rgbClr val="404040"/>
                </a:solidFill>
              </a:defRPr>
            </a:lvl3pPr>
            <a:lvl5pPr marL="24384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5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75" y="2155825"/>
            <a:ext cx="10871200" cy="429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插入图表区域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638175" y="1072475"/>
            <a:ext cx="10871200" cy="9144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84ECF12-CEE2-4EAD-B71D-CD575B9EA6AC}" type="datetime1">
              <a:rPr lang="zh-CN" altLang="en-US" smtClean="0"/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38176" y="1072761"/>
            <a:ext cx="10866470" cy="518835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rgbClr val="404040"/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rgbClr val="404040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rgbClr val="404040"/>
                </a:solidFill>
              </a:defRPr>
            </a:lvl3pPr>
            <a:lvl5pPr marL="24384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5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75" y="2155825"/>
            <a:ext cx="10871200" cy="429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插入图表区域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638175" y="1072475"/>
            <a:ext cx="10871200" cy="9144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612BBD0-29E4-4CEC-973E-7C9C13ADD098}" type="datetime1">
              <a:rPr lang="zh-CN" altLang="en-US" smtClean="0"/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06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838200" y="958250"/>
            <a:ext cx="10515600" cy="62341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447777" y="6222710"/>
            <a:ext cx="289824" cy="267282"/>
          </a:xfrm>
          <a:prstGeom prst="rect">
            <a:avLst/>
          </a:prstGeom>
          <a:pattFill prst="pct5">
            <a:fgClr>
              <a:srgbClr val="2060C8"/>
            </a:fgClr>
            <a:bgClr>
              <a:schemeClr val="bg1"/>
            </a:bgClr>
          </a:pattFill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05684" y="181245"/>
            <a:ext cx="8402165" cy="51073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3200" b="1" kern="1200" cap="all" dirty="0">
                <a:solidFill>
                  <a:srgbClr val="003860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Here…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3137"/>
            <a:ext cx="12191999" cy="763046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0" y="775225"/>
            <a:ext cx="12192000" cy="0"/>
          </a:xfrm>
          <a:prstGeom prst="line">
            <a:avLst/>
          </a:prstGeom>
          <a:ln>
            <a:solidFill>
              <a:srgbClr val="295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5718" y="165854"/>
            <a:ext cx="933739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638175" y="1072474"/>
            <a:ext cx="10871200" cy="518835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rgbClr val="404040"/>
                </a:solidFill>
              </a:defRPr>
            </a:lvl1pPr>
          </a:lstStyle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457200" marR="0" lvl="0" indent="-457200" algn="l" defTabSz="1219200" rtl="0" eaLnBrk="1" fontAlgn="auto" latinLnBrk="0" hangingPunct="1">
              <a:lnSpc>
                <a:spcPct val="15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46" y="209238"/>
            <a:ext cx="843955" cy="3970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1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1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1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1.xml"/><Relationship Id="rId1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0159" y="3014189"/>
            <a:ext cx="6388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4800" b="1" dirty="0" smtClean="0">
                <a:solidFill>
                  <a:srgbClr val="2C4F88"/>
                </a:solidFill>
                <a:cs typeface="+mn-ea"/>
                <a:sym typeface="+mn-lt"/>
              </a:rPr>
              <a:t>性能优化</a:t>
            </a:r>
            <a:endParaRPr lang="zh-CN" altLang="en-US" sz="4800" b="1" dirty="0" smtClean="0">
              <a:solidFill>
                <a:srgbClr val="2C4F88"/>
              </a:solidFill>
              <a:cs typeface="+mn-ea"/>
              <a:sym typeface="+mn-lt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7598849" y="5058523"/>
            <a:ext cx="303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300" dirty="0" smtClean="0">
                <a:solidFill>
                  <a:srgbClr val="426AAC"/>
                </a:solidFill>
                <a:cs typeface="+mn-ea"/>
                <a:sym typeface="+mn-lt"/>
              </a:rPr>
              <a:t>2023</a:t>
            </a:r>
            <a:r>
              <a:rPr lang="zh-CN" altLang="en-US" sz="2400" b="1" spc="300" dirty="0" smtClean="0">
                <a:solidFill>
                  <a:srgbClr val="426AAC"/>
                </a:solidFill>
                <a:cs typeface="+mn-ea"/>
                <a:sym typeface="+mn-lt"/>
              </a:rPr>
              <a:t>年</a:t>
            </a:r>
            <a:r>
              <a:rPr lang="en-US" altLang="zh-CN" sz="2400" b="1" spc="300" dirty="0">
                <a:solidFill>
                  <a:srgbClr val="426AAC"/>
                </a:solidFill>
                <a:cs typeface="+mn-ea"/>
                <a:sym typeface="+mn-lt"/>
              </a:rPr>
              <a:t>01</a:t>
            </a:r>
            <a:r>
              <a:rPr lang="zh-CN" altLang="en-US" sz="2400" b="1" spc="300" dirty="0">
                <a:solidFill>
                  <a:srgbClr val="426AAC"/>
                </a:solidFill>
                <a:cs typeface="+mn-ea"/>
                <a:sym typeface="+mn-lt"/>
              </a:rPr>
              <a:t>月</a:t>
            </a:r>
            <a:r>
              <a:rPr lang="zh-CN" altLang="en-US" sz="1600" b="1" spc="300" dirty="0" smtClean="0">
                <a:solidFill>
                  <a:srgbClr val="426AAC"/>
                </a:solidFill>
                <a:cs typeface="+mn-ea"/>
                <a:sym typeface="+mn-lt"/>
              </a:rPr>
              <a:t> </a:t>
            </a:r>
            <a:endParaRPr lang="zh-CN" altLang="en-US" sz="1600" b="1" spc="300" dirty="0" smtClean="0">
              <a:solidFill>
                <a:srgbClr val="426AAC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19" y="226016"/>
            <a:ext cx="843955" cy="39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网络攻击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01770" y="4554000"/>
            <a:ext cx="4188460" cy="337185"/>
            <a:chOff x="6511" y="7174"/>
            <a:chExt cx="6596" cy="531"/>
          </a:xfrm>
        </p:grpSpPr>
        <p:sp>
          <p:nvSpPr>
            <p:cNvPr id="14" name="TextBox 11"/>
            <p:cNvSpPr txBox="1"/>
            <p:nvPr/>
          </p:nvSpPr>
          <p:spPr>
            <a:xfrm>
              <a:off x="11089" y="7174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lvl="1" indent="-285750" algn="l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案例分</a:t>
              </a: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享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6511" y="7174"/>
              <a:ext cx="45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问题分析、定位与解决方向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网络攻击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问题分析、定位与解决方向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Freeform 46"/>
          <p:cNvSpPr/>
          <p:nvPr/>
        </p:nvSpPr>
        <p:spPr bwMode="auto">
          <a:xfrm>
            <a:off x="2288647" y="1593666"/>
            <a:ext cx="3570121" cy="4110539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36000">
                <a:sysClr val="window" lastClr="FFFFFF"/>
              </a:gs>
              <a:gs pos="100000">
                <a:srgbClr val="C7C7C7"/>
              </a:gs>
            </a:gsLst>
            <a:lin ang="1350000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Freeform 46"/>
          <p:cNvSpPr/>
          <p:nvPr/>
        </p:nvSpPr>
        <p:spPr bwMode="auto">
          <a:xfrm>
            <a:off x="6333231" y="1593666"/>
            <a:ext cx="3570121" cy="4110539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36000">
                <a:sysClr val="window" lastClr="FFFFFF"/>
              </a:gs>
              <a:gs pos="100000">
                <a:srgbClr val="C7C7C7"/>
              </a:gs>
            </a:gsLst>
            <a:lin ang="1350000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637325" y="2683094"/>
            <a:ext cx="2125253" cy="193168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问题分析</a:t>
            </a:r>
            <a:endParaRPr lang="zh-CN" altLang="en-US" sz="2400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2400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与定位</a:t>
            </a:r>
            <a:endParaRPr lang="zh-CN" altLang="en-US" sz="2400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4767232" y="2441194"/>
            <a:ext cx="2657534" cy="241548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9429421" y="2683094"/>
            <a:ext cx="2125253" cy="193168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kern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解决方向</a:t>
            </a:r>
            <a:endParaRPr lang="zh-CN" altLang="en-US" sz="2400" kern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05651" y="2314758"/>
            <a:ext cx="2152380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171450" indent="-1714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分析access日志，查看在反馈系统慢的某一时间点，同一IP是否存在多次发送请求的情况。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05651" y="3641154"/>
            <a:ext cx="2152380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171450" indent="-1714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分析access日志，查看在反馈系统慢的某一时间段，日志的数量是否比正常情况高出许多。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7360049" y="3118352"/>
            <a:ext cx="215238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追踪异常IP，封锁该IP并溯源，配合网络管理员从网络方面解决。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网络攻击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案例分享</a:t>
            </a:r>
            <a:endParaRPr lang="en-US" altLang="zh-CN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680104" y="1699386"/>
            <a:ext cx="2826708" cy="3406892"/>
            <a:chOff x="4680104" y="1699386"/>
            <a:chExt cx="2826708" cy="3406892"/>
          </a:xfrm>
        </p:grpSpPr>
        <p:sp>
          <p:nvSpPr>
            <p:cNvPr id="4" name="矩形 3"/>
            <p:cNvSpPr/>
            <p:nvPr/>
          </p:nvSpPr>
          <p:spPr>
            <a:xfrm rot="2700000">
              <a:off x="4680104" y="1989479"/>
              <a:ext cx="2826708" cy="2826708"/>
            </a:xfrm>
            <a:prstGeom prst="rect">
              <a:avLst/>
            </a:prstGeom>
            <a:blipFill dpi="0" rotWithShape="0">
              <a:blip r:embed="rId2" cstate="screen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5387866" y="1699386"/>
              <a:ext cx="1411181" cy="1411181"/>
            </a:xfrm>
            <a:prstGeom prst="rect">
              <a:avLst/>
            </a:prstGeom>
            <a:solidFill>
              <a:srgbClr val="426AAC"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387866" y="3695097"/>
              <a:ext cx="1411181" cy="1411181"/>
            </a:xfrm>
            <a:prstGeom prst="rect">
              <a:avLst/>
            </a:prstGeom>
            <a:solidFill>
              <a:srgbClr val="6691D6"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1D4C77"/>
                </a:solidFill>
                <a:cs typeface="+mn-ea"/>
                <a:sym typeface="+mn-lt"/>
              </a:endParaRPr>
            </a:p>
          </p:txBody>
        </p:sp>
        <p:sp>
          <p:nvSpPr>
            <p:cNvPr id="7" name="AutoShape 18"/>
            <p:cNvSpPr/>
            <p:nvPr/>
          </p:nvSpPr>
          <p:spPr bwMode="auto">
            <a:xfrm>
              <a:off x="5920226" y="1886965"/>
              <a:ext cx="308804" cy="3101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8" name="AutoShape 19"/>
            <p:cNvSpPr/>
            <p:nvPr/>
          </p:nvSpPr>
          <p:spPr bwMode="auto">
            <a:xfrm>
              <a:off x="5987180" y="2003109"/>
              <a:ext cx="39625" cy="30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9" name="AutoShape 20"/>
            <p:cNvSpPr/>
            <p:nvPr/>
          </p:nvSpPr>
          <p:spPr bwMode="auto">
            <a:xfrm>
              <a:off x="5987180" y="2052299"/>
              <a:ext cx="39625" cy="286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0" name="AutoShape 21"/>
            <p:cNvSpPr/>
            <p:nvPr/>
          </p:nvSpPr>
          <p:spPr bwMode="auto">
            <a:xfrm>
              <a:off x="5987180" y="2100122"/>
              <a:ext cx="39625" cy="286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AutoShape 22"/>
            <p:cNvSpPr/>
            <p:nvPr/>
          </p:nvSpPr>
          <p:spPr bwMode="auto">
            <a:xfrm>
              <a:off x="6055499" y="2100122"/>
              <a:ext cx="38259" cy="286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AutoShape 23"/>
            <p:cNvSpPr/>
            <p:nvPr/>
          </p:nvSpPr>
          <p:spPr bwMode="auto">
            <a:xfrm>
              <a:off x="6055499" y="2052299"/>
              <a:ext cx="38259" cy="286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AutoShape 24"/>
            <p:cNvSpPr/>
            <p:nvPr/>
          </p:nvSpPr>
          <p:spPr bwMode="auto">
            <a:xfrm>
              <a:off x="6055499" y="2003109"/>
              <a:ext cx="38259" cy="30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AutoShape 25"/>
            <p:cNvSpPr/>
            <p:nvPr/>
          </p:nvSpPr>
          <p:spPr bwMode="auto">
            <a:xfrm>
              <a:off x="6123818" y="2100122"/>
              <a:ext cx="38259" cy="286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" name="AutoShape 26"/>
            <p:cNvSpPr/>
            <p:nvPr/>
          </p:nvSpPr>
          <p:spPr bwMode="auto">
            <a:xfrm>
              <a:off x="6123818" y="2052299"/>
              <a:ext cx="38259" cy="286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6" name="AutoShape 27"/>
            <p:cNvSpPr/>
            <p:nvPr/>
          </p:nvSpPr>
          <p:spPr bwMode="auto">
            <a:xfrm>
              <a:off x="6123818" y="2003109"/>
              <a:ext cx="38259" cy="30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8" name="Freeform 78"/>
            <p:cNvSpPr/>
            <p:nvPr/>
          </p:nvSpPr>
          <p:spPr bwMode="auto">
            <a:xfrm>
              <a:off x="5932106" y="3943806"/>
              <a:ext cx="343412" cy="343412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79"/>
            <p:cNvSpPr/>
            <p:nvPr/>
          </p:nvSpPr>
          <p:spPr bwMode="auto">
            <a:xfrm>
              <a:off x="6071426" y="3953583"/>
              <a:ext cx="194315" cy="194315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80"/>
            <p:cNvSpPr/>
            <p:nvPr/>
          </p:nvSpPr>
          <p:spPr bwMode="auto">
            <a:xfrm>
              <a:off x="6002988" y="4014688"/>
              <a:ext cx="201648" cy="20164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5412909" y="2247469"/>
              <a:ext cx="1323439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访问异常</a:t>
              </a:r>
              <a:endParaRPr lang="zh-CN" altLang="en-US" sz="2000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442093" y="4293932"/>
              <a:ext cx="1323439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攻防演练</a:t>
              </a:r>
              <a:endParaRPr lang="zh-CN" altLang="en-US" sz="2000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75455" y="1980000"/>
            <a:ext cx="2956238" cy="3255005"/>
            <a:chOff x="875455" y="2025440"/>
            <a:chExt cx="2956238" cy="3255005"/>
          </a:xfrm>
        </p:grpSpPr>
        <p:sp>
          <p:nvSpPr>
            <p:cNvPr id="24" name="文本框 23"/>
            <p:cNvSpPr txBox="1"/>
            <p:nvPr/>
          </p:nvSpPr>
          <p:spPr>
            <a:xfrm>
              <a:off x="875456" y="2695995"/>
              <a:ext cx="2956237" cy="258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defTabSz="457200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同个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IP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访问异常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，同一秒钟发送2、30次相同的请求，隔一段时间又批量发送相同的请求。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indent="0" defTabSz="457200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封锁了这两个IP后，系统恢复正常。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7"/>
            <p:cNvSpPr txBox="1"/>
            <p:nvPr/>
          </p:nvSpPr>
          <p:spPr>
            <a:xfrm>
              <a:off x="875455" y="2025440"/>
              <a:ext cx="2035175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426AAC"/>
                  </a:solidFill>
                  <a:cs typeface="+mn-ea"/>
                  <a:sym typeface="+mn-lt"/>
                </a:rPr>
                <a:t>访问异常</a:t>
              </a:r>
              <a:endParaRPr lang="zh-CN" altLang="en-US" sz="24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984855" y="2612783"/>
              <a:ext cx="1152000" cy="4445"/>
            </a:xfrm>
            <a:prstGeom prst="line">
              <a:avLst/>
            </a:prstGeom>
            <a:noFill/>
            <a:ln w="38100" cap="flat" cmpd="sng" algn="ctr">
              <a:solidFill>
                <a:srgbClr val="426AAC"/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8376173" y="1980000"/>
            <a:ext cx="2956237" cy="3621400"/>
            <a:chOff x="8376173" y="2025440"/>
            <a:chExt cx="2956237" cy="3621400"/>
          </a:xfrm>
        </p:grpSpPr>
        <p:sp>
          <p:nvSpPr>
            <p:cNvPr id="28" name="文本框 27"/>
            <p:cNvSpPr txBox="1"/>
            <p:nvPr/>
          </p:nvSpPr>
          <p:spPr>
            <a:xfrm>
              <a:off x="8376173" y="2647100"/>
              <a:ext cx="2956237" cy="2999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defTabSz="457200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外网系统被攻防演练攻破，被植入木马，系统敏感信息完全暴露。网警要求当场溯源，找到攻击者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IP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indent="0" defTabSz="457200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根据上传日志及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nginx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access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日志，找到攻击者的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IP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，成功溯源。</a:t>
              </a: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7"/>
            <p:cNvSpPr txBox="1"/>
            <p:nvPr/>
          </p:nvSpPr>
          <p:spPr>
            <a:xfrm>
              <a:off x="8386332" y="2025440"/>
              <a:ext cx="225552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426AAC"/>
                  </a:solidFill>
                  <a:cs typeface="+mn-ea"/>
                  <a:sym typeface="+mn-lt"/>
                </a:rPr>
                <a:t>面向网警编程</a:t>
              </a:r>
              <a:endParaRPr lang="zh-CN" altLang="en-US" sz="24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485406" y="2612783"/>
              <a:ext cx="1804035" cy="4445"/>
            </a:xfrm>
            <a:prstGeom prst="line">
              <a:avLst/>
            </a:prstGeom>
            <a:noFill/>
            <a:ln w="38100" cap="flat" cmpd="sng" algn="ctr">
              <a:solidFill>
                <a:srgbClr val="426AAC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05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内存溢出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69055" y="4555490"/>
            <a:ext cx="4453890" cy="337185"/>
            <a:chOff x="7904" y="6739"/>
            <a:chExt cx="7014" cy="531"/>
          </a:xfrm>
        </p:grpSpPr>
        <p:sp>
          <p:nvSpPr>
            <p:cNvPr id="15" name="TextBox 11"/>
            <p:cNvSpPr txBox="1"/>
            <p:nvPr/>
          </p:nvSpPr>
          <p:spPr>
            <a:xfrm>
              <a:off x="7904" y="6739"/>
              <a:ext cx="29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问题分析与定位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10882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解决方向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2900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案例分享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内存溢出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问题分析与定位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93882" y="1663982"/>
            <a:ext cx="6354176" cy="4616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 algn="just" fontAlgn="ctr">
              <a:lnSpc>
                <a:spcPct val="150000"/>
              </a:lnSpc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系统日志报OOM后，系统宕机。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9863" y="3086846"/>
            <a:ext cx="6354175" cy="92329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 algn="just" fontAlgn="ctr">
              <a:lnSpc>
                <a:spcPct val="150000"/>
              </a:lnSpc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分析gc日志，老年代内存不足，频繁触发gc操作，并且gc操作后，内存并没有得到释放。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3882" y="4905950"/>
            <a:ext cx="6678026" cy="4616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 algn="just" fontAlgn="ctr">
              <a:lnSpc>
                <a:spcPct val="150000"/>
              </a:lnSpc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通过jvisualvm，发现内存使用逐步提升并得不到释放。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7394" y="1610415"/>
            <a:ext cx="4192814" cy="3940628"/>
            <a:chOff x="357394" y="1610415"/>
            <a:chExt cx="4192814" cy="3940628"/>
          </a:xfrm>
        </p:grpSpPr>
        <p:sp>
          <p:nvSpPr>
            <p:cNvPr id="7" name="椭圆 6"/>
            <p:cNvSpPr/>
            <p:nvPr/>
          </p:nvSpPr>
          <p:spPr>
            <a:xfrm rot="5400000">
              <a:off x="357394" y="1610415"/>
              <a:ext cx="3940628" cy="3940628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alpha val="22000"/>
                  </a:srgbClr>
                </a:gs>
                <a:gs pos="56000">
                  <a:srgbClr val="00B0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27808" y="1694779"/>
              <a:ext cx="520700" cy="520700"/>
            </a:xfrm>
            <a:prstGeom prst="ellipse">
              <a:avLst/>
            </a:prstGeom>
            <a:gradFill>
              <a:gsLst>
                <a:gs pos="0">
                  <a:srgbClr val="6691D6"/>
                </a:gs>
                <a:gs pos="100000">
                  <a:srgbClr val="426AAC"/>
                </a:gs>
              </a:gsLst>
              <a:lin ang="3600000" scaled="0"/>
            </a:gradFill>
            <a:ln>
              <a:noFill/>
            </a:ln>
            <a:effectLst>
              <a:outerShdw blurRad="762000" dist="139700" dir="5400000" algn="t" rotWithShape="0">
                <a:srgbClr val="00B0F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2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029508" y="3320379"/>
              <a:ext cx="520700" cy="520700"/>
            </a:xfrm>
            <a:prstGeom prst="ellipse">
              <a:avLst/>
            </a:prstGeom>
            <a:gradFill>
              <a:gsLst>
                <a:gs pos="0">
                  <a:srgbClr val="6691D6"/>
                </a:gs>
                <a:gs pos="100000">
                  <a:srgbClr val="426AAC"/>
                </a:gs>
              </a:gsLst>
              <a:lin ang="3600000" scaled="0"/>
            </a:gradFill>
            <a:ln>
              <a:noFill/>
            </a:ln>
            <a:effectLst>
              <a:outerShdw blurRad="762000" dist="139700" dir="5400000" algn="t" rotWithShape="0">
                <a:srgbClr val="00B0F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sz="2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127808" y="4945979"/>
              <a:ext cx="520700" cy="520700"/>
            </a:xfrm>
            <a:prstGeom prst="ellipse">
              <a:avLst/>
            </a:prstGeom>
            <a:gradFill>
              <a:gsLst>
                <a:gs pos="0">
                  <a:srgbClr val="6691D6"/>
                </a:gs>
                <a:gs pos="100000">
                  <a:srgbClr val="426AAC"/>
                </a:gs>
              </a:gsLst>
              <a:lin ang="3600000" scaled="0"/>
            </a:gradFill>
            <a:ln>
              <a:noFill/>
            </a:ln>
            <a:effectLst>
              <a:outerShdw blurRad="762000" dist="139700" dir="5400000" algn="t" rotWithShape="0">
                <a:srgbClr val="00B0F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cs typeface="+mn-ea"/>
                  <a:sym typeface="+mn-lt"/>
                </a:rPr>
                <a:t>3</a:t>
              </a:r>
              <a:endParaRPr lang="zh-CN" altLang="en-US" sz="2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8012" y="2171031"/>
              <a:ext cx="2819397" cy="2819397"/>
              <a:chOff x="1137087" y="2294858"/>
              <a:chExt cx="2819397" cy="2819397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137087" y="2294858"/>
                <a:ext cx="2819397" cy="2819397"/>
              </a:xfrm>
              <a:prstGeom prst="ellipse">
                <a:avLst/>
              </a:prstGeom>
              <a:gradFill>
                <a:gsLst>
                  <a:gs pos="0">
                    <a:srgbClr val="6691D6"/>
                  </a:gs>
                  <a:gs pos="100000">
                    <a:srgbClr val="426AAC"/>
                  </a:gs>
                </a:gsLst>
                <a:lin ang="3600000" scaled="0"/>
              </a:gradFill>
              <a:ln>
                <a:noFill/>
              </a:ln>
              <a:effectLst>
                <a:outerShdw blurRad="762000" dist="139700" dir="5400000" algn="t" rotWithShape="0">
                  <a:srgbClr val="00B0F0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 cstate="screen"/>
              <a:srcRect/>
              <a:stretch>
                <a:fillRect/>
              </a:stretch>
            </p:blipFill>
            <p:spPr>
              <a:xfrm>
                <a:off x="1428360" y="2586131"/>
                <a:ext cx="2236850" cy="2236850"/>
              </a:xfrm>
              <a:prstGeom prst="ellipse">
                <a:avLst/>
              </a:prstGeom>
              <a:ln w="63500">
                <a:solidFill>
                  <a:schemeClr val="bg1"/>
                </a:solidFill>
              </a:ln>
            </p:spPr>
          </p:pic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内存溢出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解决方向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0">
            <a:off x="1241425" y="3024505"/>
            <a:ext cx="4648200" cy="506730"/>
            <a:chOff x="584519" y="3589618"/>
            <a:chExt cx="4647960" cy="506730"/>
          </a:xfrm>
        </p:grpSpPr>
        <p:sp>
          <p:nvSpPr>
            <p:cNvPr id="11" name="文本框 10"/>
            <p:cNvSpPr txBox="1"/>
            <p:nvPr/>
          </p:nvSpPr>
          <p:spPr>
            <a:xfrm>
              <a:off x="1016932" y="3589618"/>
              <a:ext cx="421554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查看堆中类对应实例的内存使用情况。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519" y="3659915"/>
              <a:ext cx="432000" cy="432000"/>
            </a:xfrm>
            <a:prstGeom prst="ellipse">
              <a:avLst/>
            </a:prstGeom>
            <a:solidFill>
              <a:srgbClr val="426A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1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5" name="文本框 17"/>
          <p:cNvSpPr txBox="1"/>
          <p:nvPr/>
        </p:nvSpPr>
        <p:spPr>
          <a:xfrm>
            <a:off x="1155700" y="1433195"/>
            <a:ext cx="47339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通过jvisualvm，分析当前正在运行的系统的堆及线程使用情况；或导入OOM时dump出来的hprof文件，分析OOM时的堆及线程使用情况，分析步骤如下：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645088" y="2174951"/>
            <a:ext cx="3857065" cy="3302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rot="0">
            <a:off x="1241425" y="3688715"/>
            <a:ext cx="4648200" cy="506730"/>
            <a:chOff x="584519" y="3589618"/>
            <a:chExt cx="4647960" cy="506730"/>
          </a:xfrm>
        </p:grpSpPr>
        <p:sp>
          <p:nvSpPr>
            <p:cNvPr id="18" name="文本框 17"/>
            <p:cNvSpPr txBox="1"/>
            <p:nvPr/>
          </p:nvSpPr>
          <p:spPr>
            <a:xfrm>
              <a:off x="1016932" y="3589618"/>
              <a:ext cx="421554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找到占用较大内存的实例及其对应的ID。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84519" y="3659915"/>
              <a:ext cx="432000" cy="432000"/>
            </a:xfrm>
            <a:prstGeom prst="ellipse">
              <a:avLst/>
            </a:prstGeom>
            <a:solidFill>
              <a:srgbClr val="426A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2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1241425" y="4352925"/>
            <a:ext cx="4648200" cy="506730"/>
            <a:chOff x="584519" y="3589618"/>
            <a:chExt cx="4647960" cy="506730"/>
          </a:xfrm>
        </p:grpSpPr>
        <p:sp>
          <p:nvSpPr>
            <p:cNvPr id="21" name="文本框 20"/>
            <p:cNvSpPr txBox="1"/>
            <p:nvPr/>
          </p:nvSpPr>
          <p:spPr>
            <a:xfrm>
              <a:off x="1016932" y="3589618"/>
              <a:ext cx="421554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根据ID查找当前线程中是否存在对应ID。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4519" y="3659915"/>
              <a:ext cx="432000" cy="432000"/>
            </a:xfrm>
            <a:prstGeom prst="ellipse">
              <a:avLst/>
            </a:prstGeom>
            <a:solidFill>
              <a:srgbClr val="426A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3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1241425" y="5017135"/>
            <a:ext cx="4648200" cy="922020"/>
            <a:chOff x="584519" y="3589618"/>
            <a:chExt cx="4647960" cy="922020"/>
          </a:xfrm>
        </p:grpSpPr>
        <p:sp>
          <p:nvSpPr>
            <p:cNvPr id="24" name="文本框 23"/>
            <p:cNvSpPr txBox="1"/>
            <p:nvPr/>
          </p:nvSpPr>
          <p:spPr>
            <a:xfrm>
              <a:off x="1016932" y="3589618"/>
              <a:ext cx="421554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通过线程堆栈找到对应的功能点及代码进行优化。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84519" y="3659915"/>
              <a:ext cx="432000" cy="432000"/>
            </a:xfrm>
            <a:prstGeom prst="ellipse">
              <a:avLst/>
            </a:prstGeom>
            <a:solidFill>
              <a:srgbClr val="426A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4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内存溢出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案例分享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764" y="3453251"/>
            <a:ext cx="3714750" cy="2476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97956" y="2246547"/>
            <a:ext cx="4389491" cy="737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rPr>
              <a:t>代码中对查询条件进行了非空判断，导致如果查询条件不存在，则查全表，最终数据量过大导致内存溢出。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6597650" y="1621790"/>
            <a:ext cx="24955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00000"/>
              </a:lnSpc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b="1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</a:rPr>
              <a:t>查询条件缺失</a:t>
            </a:r>
            <a:endParaRPr lang="zh-CN" altLang="en-US" sz="2400" b="1" dirty="0">
              <a:solidFill>
                <a:srgbClr val="426AA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94663" y="2156428"/>
            <a:ext cx="625957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40743" y="5030329"/>
            <a:ext cx="4389492" cy="737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代码中多次创建第三方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50M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的对象，而该对象又无法被垃圾回收，最终内存耗尽，报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OOM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1040130" y="4405630"/>
            <a:ext cx="313436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00000"/>
              </a:lnSpc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b="1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错误</a:t>
            </a:r>
            <a:r>
              <a:rPr lang="zh-CN" altLang="en-US" sz="2400" b="1" dirty="0">
                <a:solidFill>
                  <a:srgbClr val="426AAC"/>
                </a:solidFill>
                <a:latin typeface="微软雅黑" panose="020B0503020204020204" charset="-122"/>
                <a:ea typeface="微软雅黑" panose="020B0503020204020204" charset="-122"/>
              </a:rPr>
              <a:t>创建对象</a:t>
            </a:r>
            <a:endParaRPr lang="zh-CN" altLang="en-US" sz="2400" b="1" dirty="0">
              <a:solidFill>
                <a:srgbClr val="426AA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37449" y="4940210"/>
            <a:ext cx="625957" cy="0"/>
          </a:xfrm>
          <a:prstGeom prst="line">
            <a:avLst/>
          </a:prstGeom>
          <a:ln w="38100" cap="flat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96000" y="1634577"/>
            <a:ext cx="0" cy="4295174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308254" y="3767021"/>
            <a:ext cx="1204173" cy="336646"/>
          </a:xfrm>
          <a:prstGeom prst="rect">
            <a:avLst/>
          </a:prstGeom>
          <a:solidFill>
            <a:srgbClr val="42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a typeface="思源黑体" panose="020B0500000000000000" pitchFamily="34" charset="-122"/>
              </a:rPr>
              <a:t>关键词</a:t>
            </a:r>
            <a:endParaRPr lang="zh-CN" altLang="en-US" sz="1600" b="1" dirty="0">
              <a:solidFill>
                <a:schemeClr val="bg1"/>
              </a:solidFill>
              <a:ea typeface="思源黑体" panose="020B0500000000000000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65" y="1621790"/>
            <a:ext cx="4331335" cy="24974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  <p:bldP spid="6" grpId="0"/>
      <p:bldP spid="8" grpId="0"/>
      <p:bldP spid="9" grpId="0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06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线程阻塞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69055" y="4555490"/>
            <a:ext cx="4453890" cy="337185"/>
            <a:chOff x="7904" y="6739"/>
            <a:chExt cx="7014" cy="531"/>
          </a:xfrm>
        </p:grpSpPr>
        <p:sp>
          <p:nvSpPr>
            <p:cNvPr id="15" name="TextBox 11"/>
            <p:cNvSpPr txBox="1"/>
            <p:nvPr/>
          </p:nvSpPr>
          <p:spPr>
            <a:xfrm>
              <a:off x="7904" y="6739"/>
              <a:ext cx="29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问题分析与定位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10882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解决方向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2900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lvl="1" indent="-285750" algn="l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案例分</a:t>
              </a: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享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线程阻塞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问题分析与定位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605342" y="1258842"/>
            <a:ext cx="5490658" cy="222690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096000" y="1258842"/>
            <a:ext cx="5490658" cy="222690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000690" y="1258842"/>
            <a:ext cx="2229422" cy="2226904"/>
          </a:xfrm>
          <a:prstGeom prst="rect">
            <a:avLst/>
          </a:pr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分析</a:t>
            </a:r>
            <a:r>
              <a:rPr lang="en-US" altLang="zh-CN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 &amp; </a:t>
            </a:r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定位</a:t>
            </a:r>
            <a:endParaRPr lang="zh-CN" altLang="en-US" sz="2000" b="1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679421" y="3932250"/>
            <a:ext cx="804285" cy="803377"/>
          </a:xfrm>
          <a:prstGeom prst="ellipse">
            <a:avLst/>
          </a:pr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kern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6233575" y="3932250"/>
            <a:ext cx="798994" cy="803377"/>
          </a:xfrm>
          <a:prstGeom prst="ellipse">
            <a:avLst/>
          </a:pr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kern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79421" y="5230691"/>
            <a:ext cx="804285" cy="803377"/>
          </a:xfrm>
          <a:prstGeom prst="ellipse">
            <a:avLst/>
          </a:pr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kern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6233575" y="5230691"/>
            <a:ext cx="798994" cy="803377"/>
          </a:xfrm>
          <a:prstGeom prst="ellipse">
            <a:avLst/>
          </a:prstGeom>
          <a:gradFill flip="none" rotWithShape="1">
            <a:gsLst>
              <a:gs pos="0">
                <a:srgbClr val="84B3FF"/>
              </a:gs>
              <a:gs pos="45000">
                <a:srgbClr val="4A72B1"/>
              </a:gs>
              <a:gs pos="100000">
                <a:srgbClr val="2C4F88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kern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39"/>
          <p:cNvSpPr txBox="1"/>
          <p:nvPr/>
        </p:nvSpPr>
        <p:spPr>
          <a:xfrm>
            <a:off x="1617689" y="3881450"/>
            <a:ext cx="414020" cy="41529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426AAC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en-US" altLang="zh-CN" b="1" dirty="0">
              <a:solidFill>
                <a:srgbClr val="426AAC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40"/>
          <p:cNvSpPr txBox="1"/>
          <p:nvPr/>
        </p:nvSpPr>
        <p:spPr>
          <a:xfrm>
            <a:off x="1617689" y="4209316"/>
            <a:ext cx="41591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通过jvisualvm，dump出运行中的线程。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1617689" y="5070539"/>
            <a:ext cx="414020" cy="41529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426AAC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en-US" altLang="zh-CN" b="1" dirty="0">
              <a:solidFill>
                <a:srgbClr val="426AAC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1617689" y="5398405"/>
            <a:ext cx="41591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通过阻塞线程，查看对应等待的锁，根据该锁的ID找到对应持有该锁的线程。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TextBox 43"/>
          <p:cNvSpPr txBox="1"/>
          <p:nvPr/>
        </p:nvSpPr>
        <p:spPr>
          <a:xfrm>
            <a:off x="7196390" y="3800170"/>
            <a:ext cx="414020" cy="41529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426AAC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b="1" dirty="0">
              <a:solidFill>
                <a:srgbClr val="426AAC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TextBox 44"/>
          <p:cNvSpPr txBox="1"/>
          <p:nvPr/>
        </p:nvSpPr>
        <p:spPr>
          <a:xfrm>
            <a:off x="7196390" y="4128036"/>
            <a:ext cx="41591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全局查找关键词BLOCK，跟踪定位到哪些线程存在阻塞。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TextBox 45"/>
          <p:cNvSpPr txBox="1"/>
          <p:nvPr/>
        </p:nvSpPr>
        <p:spPr>
          <a:xfrm>
            <a:off x="7196390" y="5060379"/>
            <a:ext cx="414020" cy="415290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426AAC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en-US" altLang="zh-CN" b="1" dirty="0">
              <a:solidFill>
                <a:srgbClr val="426AAC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TextBox 46"/>
          <p:cNvSpPr txBox="1"/>
          <p:nvPr/>
        </p:nvSpPr>
        <p:spPr>
          <a:xfrm>
            <a:off x="7196390" y="5388245"/>
            <a:ext cx="41591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分析持有该锁的线程，进而找到阻塞的代码，分析阻塞的原因并加以优化解决。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878240" y="5478192"/>
            <a:ext cx="406649" cy="347286"/>
          </a:xfrm>
          <a:custGeom>
            <a:avLst/>
            <a:gdLst>
              <a:gd name="T0" fmla="*/ 0 w 140"/>
              <a:gd name="T1" fmla="*/ 113 h 120"/>
              <a:gd name="T2" fmla="*/ 15 w 140"/>
              <a:gd name="T3" fmla="*/ 99 h 120"/>
              <a:gd name="T4" fmla="*/ 27 w 140"/>
              <a:gd name="T5" fmla="*/ 0 h 120"/>
              <a:gd name="T6" fmla="*/ 42 w 140"/>
              <a:gd name="T7" fmla="*/ 0 h 120"/>
              <a:gd name="T8" fmla="*/ 42 w 140"/>
              <a:gd name="T9" fmla="*/ 0 h 120"/>
              <a:gd name="T10" fmla="*/ 67 w 140"/>
              <a:gd name="T11" fmla="*/ 99 h 120"/>
              <a:gd name="T12" fmla="*/ 73 w 140"/>
              <a:gd name="T13" fmla="*/ 99 h 120"/>
              <a:gd name="T14" fmla="*/ 97 w 140"/>
              <a:gd name="T15" fmla="*/ 99 h 120"/>
              <a:gd name="T16" fmla="*/ 107 w 140"/>
              <a:gd name="T17" fmla="*/ 0 h 120"/>
              <a:gd name="T18" fmla="*/ 107 w 140"/>
              <a:gd name="T19" fmla="*/ 0 h 120"/>
              <a:gd name="T20" fmla="*/ 119 w 140"/>
              <a:gd name="T21" fmla="*/ 99 h 120"/>
              <a:gd name="T22" fmla="*/ 128 w 140"/>
              <a:gd name="T23" fmla="*/ 0 h 120"/>
              <a:gd name="T24" fmla="*/ 135 w 140"/>
              <a:gd name="T25" fmla="*/ 113 h 120"/>
              <a:gd name="T26" fmla="*/ 51 w 140"/>
              <a:gd name="T27" fmla="*/ 0 h 120"/>
              <a:gd name="T28" fmla="*/ 51 w 140"/>
              <a:gd name="T29" fmla="*/ 0 h 120"/>
              <a:gd name="T30" fmla="*/ 28 w 140"/>
              <a:gd name="T31" fmla="*/ 118 h 120"/>
              <a:gd name="T32" fmla="*/ 14 w 140"/>
              <a:gd name="T33" fmla="*/ 120 h 120"/>
              <a:gd name="T34" fmla="*/ 27 w 140"/>
              <a:gd name="T35" fmla="*/ 105 h 120"/>
              <a:gd name="T36" fmla="*/ 28 w 140"/>
              <a:gd name="T37" fmla="*/ 113 h 120"/>
              <a:gd name="T38" fmla="*/ 23 w 140"/>
              <a:gd name="T39" fmla="*/ 109 h 120"/>
              <a:gd name="T40" fmla="*/ 19 w 140"/>
              <a:gd name="T41" fmla="*/ 110 h 120"/>
              <a:gd name="T42" fmla="*/ 19 w 140"/>
              <a:gd name="T43" fmla="*/ 113 h 120"/>
              <a:gd name="T44" fmla="*/ 24 w 140"/>
              <a:gd name="T45" fmla="*/ 115 h 120"/>
              <a:gd name="T46" fmla="*/ 40 w 140"/>
              <a:gd name="T47" fmla="*/ 118 h 120"/>
              <a:gd name="T48" fmla="*/ 34 w 140"/>
              <a:gd name="T49" fmla="*/ 120 h 120"/>
              <a:gd name="T50" fmla="*/ 40 w 140"/>
              <a:gd name="T51" fmla="*/ 104 h 120"/>
              <a:gd name="T52" fmla="*/ 36 w 140"/>
              <a:gd name="T53" fmla="*/ 114 h 120"/>
              <a:gd name="T54" fmla="*/ 57 w 140"/>
              <a:gd name="T55" fmla="*/ 120 h 120"/>
              <a:gd name="T56" fmla="*/ 53 w 140"/>
              <a:gd name="T57" fmla="*/ 113 h 120"/>
              <a:gd name="T58" fmla="*/ 47 w 140"/>
              <a:gd name="T59" fmla="*/ 120 h 120"/>
              <a:gd name="T60" fmla="*/ 59 w 140"/>
              <a:gd name="T61" fmla="*/ 105 h 120"/>
              <a:gd name="T62" fmla="*/ 59 w 140"/>
              <a:gd name="T63" fmla="*/ 112 h 120"/>
              <a:gd name="T64" fmla="*/ 60 w 140"/>
              <a:gd name="T65" fmla="*/ 115 h 120"/>
              <a:gd name="T66" fmla="*/ 54 w 140"/>
              <a:gd name="T67" fmla="*/ 107 h 120"/>
              <a:gd name="T68" fmla="*/ 55 w 140"/>
              <a:gd name="T69" fmla="*/ 110 h 120"/>
              <a:gd name="T70" fmla="*/ 71 w 140"/>
              <a:gd name="T71" fmla="*/ 116 h 120"/>
              <a:gd name="T72" fmla="*/ 71 w 140"/>
              <a:gd name="T73" fmla="*/ 108 h 120"/>
              <a:gd name="T74" fmla="*/ 78 w 140"/>
              <a:gd name="T75" fmla="*/ 109 h 120"/>
              <a:gd name="T76" fmla="*/ 63 w 140"/>
              <a:gd name="T77" fmla="*/ 112 h 120"/>
              <a:gd name="T78" fmla="*/ 71 w 140"/>
              <a:gd name="T79" fmla="*/ 120 h 120"/>
              <a:gd name="T80" fmla="*/ 78 w 140"/>
              <a:gd name="T81" fmla="*/ 115 h 120"/>
              <a:gd name="T82" fmla="*/ 96 w 140"/>
              <a:gd name="T83" fmla="*/ 112 h 120"/>
              <a:gd name="T84" fmla="*/ 88 w 140"/>
              <a:gd name="T85" fmla="*/ 120 h 120"/>
              <a:gd name="T86" fmla="*/ 80 w 140"/>
              <a:gd name="T87" fmla="*/ 112 h 120"/>
              <a:gd name="T88" fmla="*/ 91 w 140"/>
              <a:gd name="T89" fmla="*/ 112 h 120"/>
              <a:gd name="T90" fmla="*/ 84 w 140"/>
              <a:gd name="T91" fmla="*/ 112 h 120"/>
              <a:gd name="T92" fmla="*/ 91 w 140"/>
              <a:gd name="T93" fmla="*/ 112 h 120"/>
              <a:gd name="T94" fmla="*/ 110 w 140"/>
              <a:gd name="T95" fmla="*/ 118 h 120"/>
              <a:gd name="T96" fmla="*/ 98 w 140"/>
              <a:gd name="T97" fmla="*/ 120 h 120"/>
              <a:gd name="T98" fmla="*/ 109 w 140"/>
              <a:gd name="T99" fmla="*/ 105 h 120"/>
              <a:gd name="T100" fmla="*/ 107 w 140"/>
              <a:gd name="T101" fmla="*/ 109 h 120"/>
              <a:gd name="T102" fmla="*/ 104 w 140"/>
              <a:gd name="T103" fmla="*/ 116 h 120"/>
              <a:gd name="T104" fmla="*/ 120 w 140"/>
              <a:gd name="T105" fmla="*/ 113 h 120"/>
              <a:gd name="T106" fmla="*/ 120 w 140"/>
              <a:gd name="T107" fmla="*/ 108 h 120"/>
              <a:gd name="T108" fmla="*/ 115 w 140"/>
              <a:gd name="T109" fmla="*/ 118 h 120"/>
              <a:gd name="T110" fmla="*/ 128 w 140"/>
              <a:gd name="T111" fmla="*/ 1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0" h="12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6457804" y="4150301"/>
            <a:ext cx="389448" cy="406190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3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7 w 134"/>
              <a:gd name="T63" fmla="*/ 33 h 140"/>
              <a:gd name="T64" fmla="*/ 82 w 134"/>
              <a:gd name="T65" fmla="*/ 37 h 140"/>
              <a:gd name="T66" fmla="*/ 109 w 134"/>
              <a:gd name="T67" fmla="*/ 56 h 140"/>
              <a:gd name="T68" fmla="*/ 88 w 134"/>
              <a:gd name="T69" fmla="*/ 62 h 140"/>
              <a:gd name="T70" fmla="*/ 101 w 134"/>
              <a:gd name="T71" fmla="*/ 64 h 140"/>
              <a:gd name="T72" fmla="*/ 109 w 134"/>
              <a:gd name="T73" fmla="*/ 65 h 140"/>
              <a:gd name="T74" fmla="*/ 102 w 134"/>
              <a:gd name="T75" fmla="*/ 66 h 140"/>
              <a:gd name="T76" fmla="*/ 86 w 134"/>
              <a:gd name="T77" fmla="*/ 69 h 140"/>
              <a:gd name="T78" fmla="*/ 86 w 134"/>
              <a:gd name="T79" fmla="*/ 61 h 140"/>
              <a:gd name="T80" fmla="*/ 87 w 134"/>
              <a:gd name="T81" fmla="*/ 57 h 140"/>
              <a:gd name="T82" fmla="*/ 81 w 134"/>
              <a:gd name="T83" fmla="*/ 39 h 140"/>
              <a:gd name="T84" fmla="*/ 78 w 134"/>
              <a:gd name="T85" fmla="*/ 37 h 140"/>
              <a:gd name="T86" fmla="*/ 78 w 134"/>
              <a:gd name="T87" fmla="*/ 33 h 140"/>
              <a:gd name="T88" fmla="*/ 80 w 134"/>
              <a:gd name="T89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3" y="81"/>
                  <a:pt x="83" y="81"/>
                  <a:pt x="83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9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29" y="22"/>
                  <a:pt x="124" y="22"/>
                </a:cubicBezTo>
                <a:close/>
                <a:moveTo>
                  <a:pt x="127" y="70"/>
                </a:moveTo>
                <a:cubicBezTo>
                  <a:pt x="127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7" y="30"/>
                  <a:pt x="127" y="33"/>
                </a:cubicBezTo>
                <a:lnTo>
                  <a:pt x="127" y="70"/>
                </a:lnTo>
                <a:close/>
                <a:moveTo>
                  <a:pt x="82" y="37"/>
                </a:moveTo>
                <a:cubicBezTo>
                  <a:pt x="112" y="41"/>
                  <a:pt x="112" y="41"/>
                  <a:pt x="112" y="41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90" y="57"/>
                  <a:pt x="90" y="57"/>
                  <a:pt x="90" y="57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2"/>
                  <a:pt x="89" y="63"/>
                  <a:pt x="9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2"/>
                  <a:pt x="103" y="61"/>
                  <a:pt x="105" y="61"/>
                </a:cubicBezTo>
                <a:cubicBezTo>
                  <a:pt x="107" y="61"/>
                  <a:pt x="109" y="63"/>
                  <a:pt x="109" y="65"/>
                </a:cubicBezTo>
                <a:cubicBezTo>
                  <a:pt x="109" y="67"/>
                  <a:pt x="107" y="69"/>
                  <a:pt x="105" y="69"/>
                </a:cubicBezTo>
                <a:cubicBezTo>
                  <a:pt x="103" y="69"/>
                  <a:pt x="102" y="68"/>
                  <a:pt x="102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84" y="69"/>
                  <a:pt x="82" y="67"/>
                  <a:pt x="82" y="65"/>
                </a:cubicBezTo>
                <a:cubicBezTo>
                  <a:pt x="82" y="63"/>
                  <a:pt x="84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7" y="57"/>
                  <a:pt x="87" y="57"/>
                  <a:pt x="8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1" y="39"/>
                  <a:pt x="81" y="39"/>
                  <a:pt x="81" y="39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7"/>
                  <a:pt x="76" y="36"/>
                  <a:pt x="76" y="35"/>
                </a:cubicBezTo>
                <a:cubicBezTo>
                  <a:pt x="76" y="34"/>
                  <a:pt x="77" y="33"/>
                  <a:pt x="78" y="33"/>
                </a:cubicBezTo>
                <a:cubicBezTo>
                  <a:pt x="79" y="33"/>
                  <a:pt x="80" y="34"/>
                  <a:pt x="8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2" y="3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 bwMode="auto">
          <a:xfrm>
            <a:off x="916324" y="4108231"/>
            <a:ext cx="330480" cy="431961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6410292" y="5447169"/>
            <a:ext cx="406649" cy="350967"/>
          </a:xfrm>
          <a:custGeom>
            <a:avLst/>
            <a:gdLst>
              <a:gd name="T0" fmla="*/ 33 w 140"/>
              <a:gd name="T1" fmla="*/ 121 h 121"/>
              <a:gd name="T2" fmla="*/ 33 w 140"/>
              <a:gd name="T3" fmla="*/ 97 h 121"/>
              <a:gd name="T4" fmla="*/ 115 w 140"/>
              <a:gd name="T5" fmla="*/ 97 h 121"/>
              <a:gd name="T6" fmla="*/ 115 w 140"/>
              <a:gd name="T7" fmla="*/ 121 h 121"/>
              <a:gd name="T8" fmla="*/ 115 w 140"/>
              <a:gd name="T9" fmla="*/ 97 h 121"/>
              <a:gd name="T10" fmla="*/ 133 w 140"/>
              <a:gd name="T11" fmla="*/ 103 h 121"/>
              <a:gd name="T12" fmla="*/ 115 w 140"/>
              <a:gd name="T13" fmla="*/ 95 h 121"/>
              <a:gd name="T14" fmla="*/ 45 w 140"/>
              <a:gd name="T15" fmla="*/ 103 h 121"/>
              <a:gd name="T16" fmla="*/ 20 w 140"/>
              <a:gd name="T17" fmla="*/ 103 h 121"/>
              <a:gd name="T18" fmla="*/ 6 w 140"/>
              <a:gd name="T19" fmla="*/ 103 h 121"/>
              <a:gd name="T20" fmla="*/ 0 w 140"/>
              <a:gd name="T21" fmla="*/ 72 h 121"/>
              <a:gd name="T22" fmla="*/ 17 w 140"/>
              <a:gd name="T23" fmla="*/ 44 h 121"/>
              <a:gd name="T24" fmla="*/ 44 w 140"/>
              <a:gd name="T25" fmla="*/ 40 h 121"/>
              <a:gd name="T26" fmla="*/ 49 w 140"/>
              <a:gd name="T27" fmla="*/ 88 h 121"/>
              <a:gd name="T28" fmla="*/ 140 w 140"/>
              <a:gd name="T29" fmla="*/ 96 h 121"/>
              <a:gd name="T30" fmla="*/ 39 w 140"/>
              <a:gd name="T31" fmla="*/ 47 h 121"/>
              <a:gd name="T32" fmla="*/ 23 w 140"/>
              <a:gd name="T33" fmla="*/ 48 h 121"/>
              <a:gd name="T34" fmla="*/ 9 w 140"/>
              <a:gd name="T35" fmla="*/ 69 h 121"/>
              <a:gd name="T36" fmla="*/ 12 w 140"/>
              <a:gd name="T37" fmla="*/ 73 h 121"/>
              <a:gd name="T38" fmla="*/ 41 w 140"/>
              <a:gd name="T39" fmla="*/ 71 h 121"/>
              <a:gd name="T40" fmla="*/ 139 w 140"/>
              <a:gd name="T41" fmla="*/ 73 h 121"/>
              <a:gd name="T42" fmla="*/ 99 w 140"/>
              <a:gd name="T43" fmla="*/ 56 h 121"/>
              <a:gd name="T44" fmla="*/ 129 w 140"/>
              <a:gd name="T45" fmla="*/ 84 h 121"/>
              <a:gd name="T46" fmla="*/ 139 w 140"/>
              <a:gd name="T47" fmla="*/ 34 h 121"/>
              <a:gd name="T48" fmla="*/ 99 w 140"/>
              <a:gd name="T49" fmla="*/ 23 h 121"/>
              <a:gd name="T50" fmla="*/ 139 w 140"/>
              <a:gd name="T51" fmla="*/ 51 h 121"/>
              <a:gd name="T52" fmla="*/ 64 w 140"/>
              <a:gd name="T53" fmla="*/ 84 h 121"/>
              <a:gd name="T54" fmla="*/ 94 w 140"/>
              <a:gd name="T55" fmla="*/ 56 h 121"/>
              <a:gd name="T56" fmla="*/ 53 w 140"/>
              <a:gd name="T57" fmla="*/ 73 h 121"/>
              <a:gd name="T58" fmla="*/ 94 w 140"/>
              <a:gd name="T59" fmla="*/ 23 h 121"/>
              <a:gd name="T60" fmla="*/ 53 w 140"/>
              <a:gd name="T61" fmla="*/ 34 h 121"/>
              <a:gd name="T62" fmla="*/ 94 w 140"/>
              <a:gd name="T63" fmla="*/ 51 h 121"/>
              <a:gd name="T64" fmla="*/ 69 w 140"/>
              <a:gd name="T65" fmla="*/ 11 h 121"/>
              <a:gd name="T66" fmla="*/ 69 w 140"/>
              <a:gd name="T67" fmla="*/ 11 h 121"/>
              <a:gd name="T68" fmla="*/ 78 w 140"/>
              <a:gd name="T69" fmla="*/ 10 h 121"/>
              <a:gd name="T70" fmla="*/ 99 w 140"/>
              <a:gd name="T71" fmla="*/ 21 h 121"/>
              <a:gd name="T72" fmla="*/ 99 w 140"/>
              <a:gd name="T73" fmla="*/ 21 h 121"/>
              <a:gd name="T74" fmla="*/ 114 w 140"/>
              <a:gd name="T7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1">
                <a:moveTo>
                  <a:pt x="45" y="109"/>
                </a:moveTo>
                <a:cubicBezTo>
                  <a:pt x="45" y="116"/>
                  <a:pt x="39" y="121"/>
                  <a:pt x="33" y="121"/>
                </a:cubicBezTo>
                <a:cubicBezTo>
                  <a:pt x="26" y="121"/>
                  <a:pt x="21" y="116"/>
                  <a:pt x="21" y="109"/>
                </a:cubicBezTo>
                <a:cubicBezTo>
                  <a:pt x="21" y="103"/>
                  <a:pt x="26" y="97"/>
                  <a:pt x="33" y="97"/>
                </a:cubicBezTo>
                <a:cubicBezTo>
                  <a:pt x="39" y="97"/>
                  <a:pt x="45" y="103"/>
                  <a:pt x="45" y="109"/>
                </a:cubicBezTo>
                <a:close/>
                <a:moveTo>
                  <a:pt x="115" y="97"/>
                </a:moveTo>
                <a:cubicBezTo>
                  <a:pt x="108" y="97"/>
                  <a:pt x="103" y="103"/>
                  <a:pt x="103" y="109"/>
                </a:cubicBezTo>
                <a:cubicBezTo>
                  <a:pt x="103" y="116"/>
                  <a:pt x="108" y="121"/>
                  <a:pt x="115" y="121"/>
                </a:cubicBezTo>
                <a:cubicBezTo>
                  <a:pt x="121" y="121"/>
                  <a:pt x="126" y="116"/>
                  <a:pt x="126" y="109"/>
                </a:cubicBezTo>
                <a:cubicBezTo>
                  <a:pt x="126" y="103"/>
                  <a:pt x="121" y="97"/>
                  <a:pt x="115" y="97"/>
                </a:cubicBezTo>
                <a:close/>
                <a:moveTo>
                  <a:pt x="140" y="96"/>
                </a:moveTo>
                <a:cubicBezTo>
                  <a:pt x="140" y="100"/>
                  <a:pt x="137" y="103"/>
                  <a:pt x="133" y="103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25" y="98"/>
                  <a:pt x="120" y="95"/>
                  <a:pt x="115" y="95"/>
                </a:cubicBezTo>
                <a:cubicBezTo>
                  <a:pt x="109" y="95"/>
                  <a:pt x="104" y="98"/>
                  <a:pt x="102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3" y="98"/>
                  <a:pt x="38" y="95"/>
                  <a:pt x="33" y="95"/>
                </a:cubicBezTo>
                <a:cubicBezTo>
                  <a:pt x="27" y="95"/>
                  <a:pt x="22" y="98"/>
                  <a:pt x="20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9"/>
                  <a:pt x="2" y="65"/>
                  <a:pt x="3" y="63"/>
                </a:cubicBezTo>
                <a:cubicBezTo>
                  <a:pt x="17" y="44"/>
                  <a:pt x="17" y="44"/>
                  <a:pt x="17" y="44"/>
                </a:cubicBezTo>
                <a:cubicBezTo>
                  <a:pt x="19" y="42"/>
                  <a:pt x="23" y="40"/>
                  <a:pt x="25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7" y="40"/>
                  <a:pt x="49" y="42"/>
                  <a:pt x="49" y="45"/>
                </a:cubicBezTo>
                <a:cubicBezTo>
                  <a:pt x="49" y="88"/>
                  <a:pt x="49" y="88"/>
                  <a:pt x="49" y="88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7" y="88"/>
                  <a:pt x="140" y="91"/>
                  <a:pt x="140" y="96"/>
                </a:cubicBezTo>
                <a:close/>
                <a:moveTo>
                  <a:pt x="41" y="49"/>
                </a:moveTo>
                <a:cubicBezTo>
                  <a:pt x="41" y="48"/>
                  <a:pt x="40" y="47"/>
                  <a:pt x="39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8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69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2"/>
                  <a:pt x="10" y="73"/>
                  <a:pt x="1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1" y="72"/>
                  <a:pt x="41" y="71"/>
                </a:cubicBezTo>
                <a:lnTo>
                  <a:pt x="41" y="49"/>
                </a:lnTo>
                <a:close/>
                <a:moveTo>
                  <a:pt x="139" y="73"/>
                </a:moveTo>
                <a:cubicBezTo>
                  <a:pt x="139" y="56"/>
                  <a:pt x="139" y="56"/>
                  <a:pt x="13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84"/>
                  <a:pt x="99" y="84"/>
                  <a:pt x="99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35" y="84"/>
                  <a:pt x="139" y="79"/>
                  <a:pt x="139" y="73"/>
                </a:cubicBezTo>
                <a:close/>
                <a:moveTo>
                  <a:pt x="139" y="34"/>
                </a:moveTo>
                <a:cubicBezTo>
                  <a:pt x="139" y="28"/>
                  <a:pt x="135" y="23"/>
                  <a:pt x="12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51"/>
                  <a:pt x="99" y="51"/>
                  <a:pt x="99" y="51"/>
                </a:cubicBezTo>
                <a:cubicBezTo>
                  <a:pt x="139" y="51"/>
                  <a:pt x="139" y="51"/>
                  <a:pt x="139" y="51"/>
                </a:cubicBezTo>
                <a:lnTo>
                  <a:pt x="139" y="34"/>
                </a:lnTo>
                <a:close/>
                <a:moveTo>
                  <a:pt x="64" y="84"/>
                </a:moveTo>
                <a:cubicBezTo>
                  <a:pt x="94" y="84"/>
                  <a:pt x="94" y="84"/>
                  <a:pt x="94" y="84"/>
                </a:cubicBezTo>
                <a:cubicBezTo>
                  <a:pt x="94" y="56"/>
                  <a:pt x="94" y="56"/>
                  <a:pt x="9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9"/>
                  <a:pt x="58" y="84"/>
                  <a:pt x="64" y="84"/>
                </a:cubicBezTo>
                <a:close/>
                <a:moveTo>
                  <a:pt x="9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58" y="23"/>
                  <a:pt x="53" y="28"/>
                  <a:pt x="53" y="34"/>
                </a:cubicBezTo>
                <a:cubicBezTo>
                  <a:pt x="53" y="51"/>
                  <a:pt x="53" y="51"/>
                  <a:pt x="53" y="51"/>
                </a:cubicBezTo>
                <a:cubicBezTo>
                  <a:pt x="94" y="51"/>
                  <a:pt x="94" y="51"/>
                  <a:pt x="94" y="51"/>
                </a:cubicBezTo>
                <a:lnTo>
                  <a:pt x="94" y="23"/>
                </a:lnTo>
                <a:close/>
                <a:moveTo>
                  <a:pt x="69" y="11"/>
                </a:moveTo>
                <a:cubicBezTo>
                  <a:pt x="72" y="0"/>
                  <a:pt x="90" y="5"/>
                  <a:pt x="94" y="21"/>
                </a:cubicBezTo>
                <a:cubicBezTo>
                  <a:pt x="94" y="21"/>
                  <a:pt x="65" y="24"/>
                  <a:pt x="69" y="11"/>
                </a:cubicBezTo>
                <a:close/>
                <a:moveTo>
                  <a:pt x="91" y="19"/>
                </a:moveTo>
                <a:cubicBezTo>
                  <a:pt x="91" y="19"/>
                  <a:pt x="84" y="10"/>
                  <a:pt x="78" y="10"/>
                </a:cubicBezTo>
                <a:cubicBezTo>
                  <a:pt x="72" y="10"/>
                  <a:pt x="75" y="18"/>
                  <a:pt x="91" y="19"/>
                </a:cubicBezTo>
                <a:close/>
                <a:moveTo>
                  <a:pt x="99" y="21"/>
                </a:moveTo>
                <a:cubicBezTo>
                  <a:pt x="102" y="5"/>
                  <a:pt x="121" y="0"/>
                  <a:pt x="124" y="11"/>
                </a:cubicBezTo>
                <a:cubicBezTo>
                  <a:pt x="127" y="24"/>
                  <a:pt x="99" y="21"/>
                  <a:pt x="99" y="21"/>
                </a:cubicBezTo>
                <a:close/>
                <a:moveTo>
                  <a:pt x="102" y="19"/>
                </a:moveTo>
                <a:cubicBezTo>
                  <a:pt x="117" y="18"/>
                  <a:pt x="120" y="10"/>
                  <a:pt x="114" y="10"/>
                </a:cubicBezTo>
                <a:cubicBezTo>
                  <a:pt x="108" y="10"/>
                  <a:pt x="102" y="19"/>
                  <a:pt x="102" y="1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线程阻塞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解决方向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 rot="16200000">
            <a:off x="4364932" y="1069439"/>
            <a:ext cx="3371215" cy="3371215"/>
            <a:chOff x="17569" y="974"/>
            <a:chExt cx="3165" cy="3165"/>
          </a:xfrm>
        </p:grpSpPr>
        <p:sp>
          <p:nvSpPr>
            <p:cNvPr id="51" name="椭圆 50"/>
            <p:cNvSpPr/>
            <p:nvPr/>
          </p:nvSpPr>
          <p:spPr>
            <a:xfrm rot="20700000" flipH="1">
              <a:off x="18789" y="2171"/>
              <a:ext cx="709" cy="709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20700000" flipH="1">
              <a:off x="18653" y="2035"/>
              <a:ext cx="982" cy="982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20700000" flipH="1">
              <a:off x="18516" y="1898"/>
              <a:ext cx="1255" cy="1255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700000" flipH="1">
              <a:off x="18380" y="1762"/>
              <a:ext cx="1528" cy="1528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700000" flipH="1">
              <a:off x="18244" y="1626"/>
              <a:ext cx="1801" cy="1801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20700000" flipH="1">
              <a:off x="18107" y="1489"/>
              <a:ext cx="2074" cy="2074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20700000" flipH="1">
              <a:off x="17971" y="1353"/>
              <a:ext cx="2347" cy="2347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20700000" flipH="1">
              <a:off x="17834" y="1216"/>
              <a:ext cx="2619" cy="2619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20700000" flipH="1">
              <a:off x="17698" y="1080"/>
              <a:ext cx="2892" cy="2892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20700000" flipH="1">
              <a:off x="17569" y="974"/>
              <a:ext cx="3165" cy="3165"/>
            </a:xfrm>
            <a:prstGeom prst="ellipse">
              <a:avLst/>
            </a:prstGeom>
            <a:grpFill/>
            <a:ln w="12700" cmpd="sng">
              <a:solidFill>
                <a:srgbClr val="01B5B7">
                  <a:alpha val="8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94047" y="2089884"/>
            <a:ext cx="9849485" cy="4056380"/>
            <a:chOff x="1848" y="3008"/>
            <a:chExt cx="15511" cy="6388"/>
          </a:xfrm>
        </p:grpSpPr>
        <p:grpSp>
          <p:nvGrpSpPr>
            <p:cNvPr id="62" name="组合 61"/>
            <p:cNvGrpSpPr/>
            <p:nvPr/>
          </p:nvGrpSpPr>
          <p:grpSpPr>
            <a:xfrm>
              <a:off x="2643" y="5728"/>
              <a:ext cx="3887" cy="2986"/>
              <a:chOff x="1304" y="3947"/>
              <a:chExt cx="3887" cy="2986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3750" y="3947"/>
                <a:ext cx="14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长事务</a:t>
                </a:r>
                <a:endParaRPr lang="zh-CN" altLang="en-US" b="1" dirty="0">
                  <a:solidFill>
                    <a:srgbClr val="426AA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304" y="4524"/>
                <a:ext cx="3887" cy="2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FBFB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just" fontAlgn="auto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代码存在长事务，在执行事务过程中存在等待资源的情况。如像第三方系统发送http请求并等待返回结果，可考虑缩短事务，增加异步操作，通过多线程或发送消息队列等方式解决。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848" y="3008"/>
              <a:ext cx="3887" cy="1454"/>
              <a:chOff x="1319" y="3412"/>
              <a:chExt cx="3887" cy="1454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3299" y="3412"/>
                <a:ext cx="190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同步锁</a:t>
                </a:r>
                <a:endParaRPr lang="zh-CN" altLang="en-US" b="1" dirty="0">
                  <a:solidFill>
                    <a:srgbClr val="426AA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319" y="3967"/>
                <a:ext cx="3887" cy="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FBFB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just" fontAlgn="auto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代码为了线程安全，加了同步锁或者是调用了同步方法。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6632" y="7918"/>
              <a:ext cx="6050" cy="1478"/>
              <a:chOff x="-116" y="3406"/>
              <a:chExt cx="6050" cy="1478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1704" y="3406"/>
                <a:ext cx="224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数据库访问</a:t>
                </a:r>
                <a:endParaRPr lang="zh-CN" altLang="en-US" b="1" dirty="0">
                  <a:solidFill>
                    <a:srgbClr val="426AA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-116" y="3985"/>
                <a:ext cx="6050" cy="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FBFB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just" fontAlgn="auto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代码存在在循环中访问数据库的情况，可以考虑将数据批量取出再根据需要从缓存中获取，减少数据库访问。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2821" y="5728"/>
              <a:ext cx="3709" cy="2231"/>
              <a:chOff x="594" y="3947"/>
              <a:chExt cx="3709" cy="2231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609" y="3947"/>
                <a:ext cx="255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复杂</a:t>
                </a:r>
                <a:r>
                  <a:rPr lang="en-US" altLang="zh-CN" b="1" dirty="0">
                    <a:solidFill>
                      <a:srgbClr val="426AAC"/>
                    </a:solidFill>
                    <a:cs typeface="+mn-ea"/>
                    <a:sym typeface="+mn-lt"/>
                  </a:rPr>
                  <a:t>SQL</a:t>
                </a:r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调用</a:t>
                </a:r>
                <a:endParaRPr lang="zh-CN" altLang="en-US" b="1" dirty="0">
                  <a:solidFill>
                    <a:srgbClr val="426AA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94" y="4524"/>
                <a:ext cx="3709" cy="1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FBFB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just" fontAlgn="auto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代码存在调用复杂SQL的情况，SQL执行缓慢，导致线程阻塞。可以考虑分表、缓存、增加索引、优化SQL等方向解决。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3666" y="3008"/>
              <a:ext cx="3693" cy="1454"/>
              <a:chOff x="624" y="3412"/>
              <a:chExt cx="3693" cy="1454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624" y="3412"/>
                <a:ext cx="190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b="1" dirty="0">
                    <a:solidFill>
                      <a:srgbClr val="426AAC"/>
                    </a:solidFill>
                    <a:cs typeface="+mn-ea"/>
                    <a:sym typeface="+mn-lt"/>
                  </a:rPr>
                  <a:t>IO</a:t>
                </a:r>
                <a:r>
                  <a:rPr lang="zh-CN" altLang="en-US" b="1" dirty="0">
                    <a:solidFill>
                      <a:srgbClr val="426AAC"/>
                    </a:solidFill>
                    <a:cs typeface="+mn-ea"/>
                    <a:sym typeface="+mn-lt"/>
                  </a:rPr>
                  <a:t>阻塞</a:t>
                </a:r>
                <a:endParaRPr lang="zh-CN" altLang="en-US" b="1" dirty="0">
                  <a:solidFill>
                    <a:srgbClr val="426AA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624" y="3967"/>
                <a:ext cx="3693" cy="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BFBFB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just" fontAlgn="auto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系统存在对同一个文件反复读取的操作，或进行大文件的IO操作。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3573087" y="530324"/>
            <a:ext cx="4871720" cy="4544060"/>
            <a:chOff x="5752" y="552"/>
            <a:chExt cx="7672" cy="7156"/>
          </a:xfrm>
        </p:grpSpPr>
        <p:sp>
          <p:nvSpPr>
            <p:cNvPr id="78" name="3"/>
            <p:cNvSpPr/>
            <p:nvPr/>
          </p:nvSpPr>
          <p:spPr>
            <a:xfrm rot="10800000">
              <a:off x="6189" y="552"/>
              <a:ext cx="6809" cy="6741"/>
            </a:xfrm>
            <a:prstGeom prst="blockArc">
              <a:avLst>
                <a:gd name="adj1" fmla="val 10800000"/>
                <a:gd name="adj2" fmla="val 21542758"/>
                <a:gd name="adj3" fmla="val 14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752" y="3412"/>
              <a:ext cx="7672" cy="4296"/>
              <a:chOff x="5752" y="3412"/>
              <a:chExt cx="7672" cy="4296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5752" y="3412"/>
                <a:ext cx="1020" cy="1020"/>
              </a:xfrm>
              <a:prstGeom prst="ellipse">
                <a:avLst/>
              </a:prstGeom>
              <a:solidFill>
                <a:srgbClr val="2C4F8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12404" y="3412"/>
                <a:ext cx="1020" cy="1020"/>
              </a:xfrm>
              <a:prstGeom prst="ellipse">
                <a:avLst/>
              </a:prstGeom>
              <a:solidFill>
                <a:srgbClr val="2C4F8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6592" y="5583"/>
                <a:ext cx="1020" cy="1020"/>
              </a:xfrm>
              <a:prstGeom prst="ellipse">
                <a:avLst/>
              </a:prstGeom>
              <a:solidFill>
                <a:srgbClr val="2C4F8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9078" y="6688"/>
                <a:ext cx="1020" cy="1020"/>
              </a:xfrm>
              <a:prstGeom prst="ellipse">
                <a:avLst/>
              </a:prstGeom>
              <a:solidFill>
                <a:srgbClr val="2C4F8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11561" y="5583"/>
                <a:ext cx="1020" cy="1020"/>
              </a:xfrm>
              <a:prstGeom prst="ellipse">
                <a:avLst/>
              </a:prstGeom>
              <a:solidFill>
                <a:srgbClr val="2C4F8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3"/>
              <p:cNvSpPr>
                <a:spLocks noChangeAspect="1"/>
              </p:cNvSpPr>
              <p:nvPr/>
            </p:nvSpPr>
            <p:spPr bwMode="auto">
              <a:xfrm>
                <a:off x="6035" y="3651"/>
                <a:ext cx="510" cy="541"/>
              </a:xfrm>
              <a:custGeom>
                <a:avLst/>
                <a:gdLst>
                  <a:gd name="connsiteX0" fmla="*/ 163934 w 574049"/>
                  <a:gd name="connsiteY0" fmla="*/ 419229 h 608556"/>
                  <a:gd name="connsiteX1" fmla="*/ 243204 w 574049"/>
                  <a:gd name="connsiteY1" fmla="*/ 456825 h 608556"/>
                  <a:gd name="connsiteX2" fmla="*/ 322474 w 574049"/>
                  <a:gd name="connsiteY2" fmla="*/ 419229 h 608556"/>
                  <a:gd name="connsiteX3" fmla="*/ 465217 w 574049"/>
                  <a:gd name="connsiteY3" fmla="*/ 530768 h 608556"/>
                  <a:gd name="connsiteX4" fmla="*/ 476968 w 574049"/>
                  <a:gd name="connsiteY4" fmla="*/ 565383 h 608556"/>
                  <a:gd name="connsiteX5" fmla="*/ 472634 w 574049"/>
                  <a:gd name="connsiteY5" fmla="*/ 594902 h 608556"/>
                  <a:gd name="connsiteX6" fmla="*/ 446050 w 574049"/>
                  <a:gd name="connsiteY6" fmla="*/ 608556 h 608556"/>
                  <a:gd name="connsiteX7" fmla="*/ 40358 w 574049"/>
                  <a:gd name="connsiteY7" fmla="*/ 608556 h 608556"/>
                  <a:gd name="connsiteX8" fmla="*/ 13871 w 574049"/>
                  <a:gd name="connsiteY8" fmla="*/ 594902 h 608556"/>
                  <a:gd name="connsiteX9" fmla="*/ 9440 w 574049"/>
                  <a:gd name="connsiteY9" fmla="*/ 565383 h 608556"/>
                  <a:gd name="connsiteX10" fmla="*/ 21191 w 574049"/>
                  <a:gd name="connsiteY10" fmla="*/ 530768 h 608556"/>
                  <a:gd name="connsiteX11" fmla="*/ 163934 w 574049"/>
                  <a:gd name="connsiteY11" fmla="*/ 419229 h 608556"/>
                  <a:gd name="connsiteX12" fmla="*/ 406631 w 574049"/>
                  <a:gd name="connsiteY12" fmla="*/ 313875 h 608556"/>
                  <a:gd name="connsiteX13" fmla="*/ 472435 w 574049"/>
                  <a:gd name="connsiteY13" fmla="*/ 379473 h 608556"/>
                  <a:gd name="connsiteX14" fmla="*/ 438040 w 574049"/>
                  <a:gd name="connsiteY14" fmla="*/ 436800 h 608556"/>
                  <a:gd name="connsiteX15" fmla="*/ 344006 w 574049"/>
                  <a:gd name="connsiteY15" fmla="*/ 390920 h 608556"/>
                  <a:gd name="connsiteX16" fmla="*/ 371946 w 574049"/>
                  <a:gd name="connsiteY16" fmla="*/ 323974 h 608556"/>
                  <a:gd name="connsiteX17" fmla="*/ 406631 w 574049"/>
                  <a:gd name="connsiteY17" fmla="*/ 313875 h 608556"/>
                  <a:gd name="connsiteX18" fmla="*/ 381817 w 574049"/>
                  <a:gd name="connsiteY18" fmla="*/ 212472 h 608556"/>
                  <a:gd name="connsiteX19" fmla="*/ 431512 w 574049"/>
                  <a:gd name="connsiteY19" fmla="*/ 212472 h 608556"/>
                  <a:gd name="connsiteX20" fmla="*/ 445284 w 574049"/>
                  <a:gd name="connsiteY20" fmla="*/ 226127 h 608556"/>
                  <a:gd name="connsiteX21" fmla="*/ 445284 w 574049"/>
                  <a:gd name="connsiteY21" fmla="*/ 254301 h 608556"/>
                  <a:gd name="connsiteX22" fmla="*/ 468013 w 574049"/>
                  <a:gd name="connsiteY22" fmla="*/ 263725 h 608556"/>
                  <a:gd name="connsiteX23" fmla="*/ 488045 w 574049"/>
                  <a:gd name="connsiteY23" fmla="*/ 243820 h 608556"/>
                  <a:gd name="connsiteX24" fmla="*/ 497773 w 574049"/>
                  <a:gd name="connsiteY24" fmla="*/ 239781 h 608556"/>
                  <a:gd name="connsiteX25" fmla="*/ 507403 w 574049"/>
                  <a:gd name="connsiteY25" fmla="*/ 243820 h 608556"/>
                  <a:gd name="connsiteX26" fmla="*/ 542556 w 574049"/>
                  <a:gd name="connsiteY26" fmla="*/ 278918 h 608556"/>
                  <a:gd name="connsiteX27" fmla="*/ 546601 w 574049"/>
                  <a:gd name="connsiteY27" fmla="*/ 288630 h 608556"/>
                  <a:gd name="connsiteX28" fmla="*/ 542556 w 574049"/>
                  <a:gd name="connsiteY28" fmla="*/ 298246 h 608556"/>
                  <a:gd name="connsiteX29" fmla="*/ 522620 w 574049"/>
                  <a:gd name="connsiteY29" fmla="*/ 318247 h 608556"/>
                  <a:gd name="connsiteX30" fmla="*/ 532155 w 574049"/>
                  <a:gd name="connsiteY30" fmla="*/ 340941 h 608556"/>
                  <a:gd name="connsiteX31" fmla="*/ 560277 w 574049"/>
                  <a:gd name="connsiteY31" fmla="*/ 340941 h 608556"/>
                  <a:gd name="connsiteX32" fmla="*/ 574049 w 574049"/>
                  <a:gd name="connsiteY32" fmla="*/ 354692 h 608556"/>
                  <a:gd name="connsiteX33" fmla="*/ 574049 w 574049"/>
                  <a:gd name="connsiteY33" fmla="*/ 404310 h 608556"/>
                  <a:gd name="connsiteX34" fmla="*/ 570004 w 574049"/>
                  <a:gd name="connsiteY34" fmla="*/ 414022 h 608556"/>
                  <a:gd name="connsiteX35" fmla="*/ 560277 w 574049"/>
                  <a:gd name="connsiteY35" fmla="*/ 418060 h 608556"/>
                  <a:gd name="connsiteX36" fmla="*/ 532155 w 574049"/>
                  <a:gd name="connsiteY36" fmla="*/ 418060 h 608556"/>
                  <a:gd name="connsiteX37" fmla="*/ 522620 w 574049"/>
                  <a:gd name="connsiteY37" fmla="*/ 440754 h 608556"/>
                  <a:gd name="connsiteX38" fmla="*/ 542652 w 574049"/>
                  <a:gd name="connsiteY38" fmla="*/ 460755 h 608556"/>
                  <a:gd name="connsiteX39" fmla="*/ 546601 w 574049"/>
                  <a:gd name="connsiteY39" fmla="*/ 470371 h 608556"/>
                  <a:gd name="connsiteX40" fmla="*/ 542652 w 574049"/>
                  <a:gd name="connsiteY40" fmla="*/ 480083 h 608556"/>
                  <a:gd name="connsiteX41" fmla="*/ 507500 w 574049"/>
                  <a:gd name="connsiteY41" fmla="*/ 515181 h 608556"/>
                  <a:gd name="connsiteX42" fmla="*/ 497773 w 574049"/>
                  <a:gd name="connsiteY42" fmla="*/ 519220 h 608556"/>
                  <a:gd name="connsiteX43" fmla="*/ 493246 w 574049"/>
                  <a:gd name="connsiteY43" fmla="*/ 518355 h 608556"/>
                  <a:gd name="connsiteX44" fmla="*/ 453182 w 574049"/>
                  <a:gd name="connsiteY44" fmla="*/ 451716 h 608556"/>
                  <a:gd name="connsiteX45" fmla="*/ 492861 w 574049"/>
                  <a:gd name="connsiteY45" fmla="*/ 379501 h 608556"/>
                  <a:gd name="connsiteX46" fmla="*/ 406665 w 574049"/>
                  <a:gd name="connsiteY46" fmla="*/ 293534 h 608556"/>
                  <a:gd name="connsiteX47" fmla="*/ 377098 w 574049"/>
                  <a:gd name="connsiteY47" fmla="*/ 299015 h 608556"/>
                  <a:gd name="connsiteX48" fmla="*/ 379698 w 574049"/>
                  <a:gd name="connsiteY48" fmla="*/ 265167 h 608556"/>
                  <a:gd name="connsiteX49" fmla="*/ 373149 w 574049"/>
                  <a:gd name="connsiteY49" fmla="*/ 215741 h 608556"/>
                  <a:gd name="connsiteX50" fmla="*/ 381817 w 574049"/>
                  <a:gd name="connsiteY50" fmla="*/ 212472 h 608556"/>
                  <a:gd name="connsiteX51" fmla="*/ 243227 w 574049"/>
                  <a:gd name="connsiteY51" fmla="*/ 144222 h 608556"/>
                  <a:gd name="connsiteX52" fmla="*/ 348920 w 574049"/>
                  <a:gd name="connsiteY52" fmla="*/ 265117 h 608556"/>
                  <a:gd name="connsiteX53" fmla="*/ 243190 w 574049"/>
                  <a:gd name="connsiteY53" fmla="*/ 426215 h 608556"/>
                  <a:gd name="connsiteX54" fmla="*/ 137461 w 574049"/>
                  <a:gd name="connsiteY54" fmla="*/ 265117 h 608556"/>
                  <a:gd name="connsiteX55" fmla="*/ 243227 w 574049"/>
                  <a:gd name="connsiteY55" fmla="*/ 144222 h 608556"/>
                  <a:gd name="connsiteX56" fmla="*/ 279862 w 574049"/>
                  <a:gd name="connsiteY56" fmla="*/ 119148 h 608556"/>
                  <a:gd name="connsiteX57" fmla="*/ 310064 w 574049"/>
                  <a:gd name="connsiteY57" fmla="*/ 131181 h 608556"/>
                  <a:gd name="connsiteX58" fmla="*/ 279862 w 574049"/>
                  <a:gd name="connsiteY58" fmla="*/ 119148 h 608556"/>
                  <a:gd name="connsiteX59" fmla="*/ 155080 w 574049"/>
                  <a:gd name="connsiteY59" fmla="*/ 94840 h 608556"/>
                  <a:gd name="connsiteX60" fmla="*/ 203722 w 574049"/>
                  <a:gd name="connsiteY60" fmla="*/ 119842 h 608556"/>
                  <a:gd name="connsiteX61" fmla="*/ 117804 w 574049"/>
                  <a:gd name="connsiteY61" fmla="*/ 201676 h 608556"/>
                  <a:gd name="connsiteX62" fmla="*/ 155080 w 574049"/>
                  <a:gd name="connsiteY62" fmla="*/ 94840 h 608556"/>
                  <a:gd name="connsiteX63" fmla="*/ 131962 w 574049"/>
                  <a:gd name="connsiteY63" fmla="*/ 0 h 608556"/>
                  <a:gd name="connsiteX64" fmla="*/ 178101 w 574049"/>
                  <a:gd name="connsiteY64" fmla="*/ 0 h 608556"/>
                  <a:gd name="connsiteX65" fmla="*/ 190816 w 574049"/>
                  <a:gd name="connsiteY65" fmla="*/ 12695 h 608556"/>
                  <a:gd name="connsiteX66" fmla="*/ 190816 w 574049"/>
                  <a:gd name="connsiteY66" fmla="*/ 38757 h 608556"/>
                  <a:gd name="connsiteX67" fmla="*/ 211911 w 574049"/>
                  <a:gd name="connsiteY67" fmla="*/ 47509 h 608556"/>
                  <a:gd name="connsiteX68" fmla="*/ 230501 w 574049"/>
                  <a:gd name="connsiteY68" fmla="*/ 29044 h 608556"/>
                  <a:gd name="connsiteX69" fmla="*/ 239459 w 574049"/>
                  <a:gd name="connsiteY69" fmla="*/ 25389 h 608556"/>
                  <a:gd name="connsiteX70" fmla="*/ 248417 w 574049"/>
                  <a:gd name="connsiteY70" fmla="*/ 29044 h 608556"/>
                  <a:gd name="connsiteX71" fmla="*/ 280975 w 574049"/>
                  <a:gd name="connsiteY71" fmla="*/ 61646 h 608556"/>
                  <a:gd name="connsiteX72" fmla="*/ 284731 w 574049"/>
                  <a:gd name="connsiteY72" fmla="*/ 70590 h 608556"/>
                  <a:gd name="connsiteX73" fmla="*/ 280975 w 574049"/>
                  <a:gd name="connsiteY73" fmla="*/ 79534 h 608556"/>
                  <a:gd name="connsiteX74" fmla="*/ 262481 w 574049"/>
                  <a:gd name="connsiteY74" fmla="*/ 97999 h 608556"/>
                  <a:gd name="connsiteX75" fmla="*/ 270379 w 574049"/>
                  <a:gd name="connsiteY75" fmla="*/ 116848 h 608556"/>
                  <a:gd name="connsiteX76" fmla="*/ 224915 w 574049"/>
                  <a:gd name="connsiteY76" fmla="*/ 115502 h 608556"/>
                  <a:gd name="connsiteX77" fmla="*/ 155080 w 574049"/>
                  <a:gd name="connsiteY77" fmla="*/ 74437 h 608556"/>
                  <a:gd name="connsiteX78" fmla="*/ 74458 w 574049"/>
                  <a:gd name="connsiteY78" fmla="*/ 154836 h 608556"/>
                  <a:gd name="connsiteX79" fmla="*/ 111638 w 574049"/>
                  <a:gd name="connsiteY79" fmla="*/ 222445 h 608556"/>
                  <a:gd name="connsiteX80" fmla="*/ 106822 w 574049"/>
                  <a:gd name="connsiteY80" fmla="*/ 265145 h 608556"/>
                  <a:gd name="connsiteX81" fmla="*/ 106822 w 574049"/>
                  <a:gd name="connsiteY81" fmla="*/ 265818 h 608556"/>
                  <a:gd name="connsiteX82" fmla="*/ 98153 w 574049"/>
                  <a:gd name="connsiteY82" fmla="*/ 262163 h 608556"/>
                  <a:gd name="connsiteX83" fmla="*/ 79659 w 574049"/>
                  <a:gd name="connsiteY83" fmla="*/ 280628 h 608556"/>
                  <a:gd name="connsiteX84" fmla="*/ 70701 w 574049"/>
                  <a:gd name="connsiteY84" fmla="*/ 284379 h 608556"/>
                  <a:gd name="connsiteX85" fmla="*/ 61647 w 574049"/>
                  <a:gd name="connsiteY85" fmla="*/ 280628 h 608556"/>
                  <a:gd name="connsiteX86" fmla="*/ 29089 w 574049"/>
                  <a:gd name="connsiteY86" fmla="*/ 248122 h 608556"/>
                  <a:gd name="connsiteX87" fmla="*/ 29089 w 574049"/>
                  <a:gd name="connsiteY87" fmla="*/ 230138 h 608556"/>
                  <a:gd name="connsiteX88" fmla="*/ 47583 w 574049"/>
                  <a:gd name="connsiteY88" fmla="*/ 211673 h 608556"/>
                  <a:gd name="connsiteX89" fmla="*/ 38722 w 574049"/>
                  <a:gd name="connsiteY89" fmla="*/ 190612 h 608556"/>
                  <a:gd name="connsiteX90" fmla="*/ 12715 w 574049"/>
                  <a:gd name="connsiteY90" fmla="*/ 190612 h 608556"/>
                  <a:gd name="connsiteX91" fmla="*/ 0 w 574049"/>
                  <a:gd name="connsiteY91" fmla="*/ 177821 h 608556"/>
                  <a:gd name="connsiteX92" fmla="*/ 0 w 574049"/>
                  <a:gd name="connsiteY92" fmla="*/ 131851 h 608556"/>
                  <a:gd name="connsiteX93" fmla="*/ 12715 w 574049"/>
                  <a:gd name="connsiteY93" fmla="*/ 119156 h 608556"/>
                  <a:gd name="connsiteX94" fmla="*/ 38818 w 574049"/>
                  <a:gd name="connsiteY94" fmla="*/ 119156 h 608556"/>
                  <a:gd name="connsiteX95" fmla="*/ 47583 w 574049"/>
                  <a:gd name="connsiteY95" fmla="*/ 98095 h 608556"/>
                  <a:gd name="connsiteX96" fmla="*/ 29089 w 574049"/>
                  <a:gd name="connsiteY96" fmla="*/ 79630 h 608556"/>
                  <a:gd name="connsiteX97" fmla="*/ 25333 w 574049"/>
                  <a:gd name="connsiteY97" fmla="*/ 70590 h 608556"/>
                  <a:gd name="connsiteX98" fmla="*/ 29089 w 574049"/>
                  <a:gd name="connsiteY98" fmla="*/ 61646 h 608556"/>
                  <a:gd name="connsiteX99" fmla="*/ 61647 w 574049"/>
                  <a:gd name="connsiteY99" fmla="*/ 29044 h 608556"/>
                  <a:gd name="connsiteX100" fmla="*/ 70701 w 574049"/>
                  <a:gd name="connsiteY100" fmla="*/ 25389 h 608556"/>
                  <a:gd name="connsiteX101" fmla="*/ 79659 w 574049"/>
                  <a:gd name="connsiteY101" fmla="*/ 29140 h 608556"/>
                  <a:gd name="connsiteX102" fmla="*/ 98153 w 574049"/>
                  <a:gd name="connsiteY102" fmla="*/ 47509 h 608556"/>
                  <a:gd name="connsiteX103" fmla="*/ 119248 w 574049"/>
                  <a:gd name="connsiteY103" fmla="*/ 38757 h 608556"/>
                  <a:gd name="connsiteX104" fmla="*/ 119248 w 574049"/>
                  <a:gd name="connsiteY104" fmla="*/ 12695 h 608556"/>
                  <a:gd name="connsiteX105" fmla="*/ 131962 w 574049"/>
                  <a:gd name="connsiteY10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574049" h="608556">
                    <a:moveTo>
                      <a:pt x="163934" y="419229"/>
                    </a:moveTo>
                    <a:cubicBezTo>
                      <a:pt x="185702" y="442210"/>
                      <a:pt x="212671" y="456825"/>
                      <a:pt x="243204" y="456825"/>
                    </a:cubicBezTo>
                    <a:cubicBezTo>
                      <a:pt x="273737" y="456825"/>
                      <a:pt x="300706" y="442210"/>
                      <a:pt x="322474" y="419229"/>
                    </a:cubicBezTo>
                    <a:cubicBezTo>
                      <a:pt x="387585" y="424998"/>
                      <a:pt x="443835" y="468075"/>
                      <a:pt x="465217" y="530768"/>
                    </a:cubicBezTo>
                    <a:lnTo>
                      <a:pt x="476968" y="565383"/>
                    </a:lnTo>
                    <a:cubicBezTo>
                      <a:pt x="480339" y="575383"/>
                      <a:pt x="478702" y="586344"/>
                      <a:pt x="472634" y="594902"/>
                    </a:cubicBezTo>
                    <a:cubicBezTo>
                      <a:pt x="466469" y="603460"/>
                      <a:pt x="456549" y="608556"/>
                      <a:pt x="446050" y="608556"/>
                    </a:cubicBezTo>
                    <a:lnTo>
                      <a:pt x="40358" y="608556"/>
                    </a:lnTo>
                    <a:cubicBezTo>
                      <a:pt x="29859" y="608556"/>
                      <a:pt x="19939" y="603460"/>
                      <a:pt x="13871" y="594902"/>
                    </a:cubicBezTo>
                    <a:cubicBezTo>
                      <a:pt x="7706" y="586344"/>
                      <a:pt x="6069" y="575383"/>
                      <a:pt x="9440" y="565383"/>
                    </a:cubicBezTo>
                    <a:lnTo>
                      <a:pt x="21191" y="530768"/>
                    </a:lnTo>
                    <a:cubicBezTo>
                      <a:pt x="42573" y="468075"/>
                      <a:pt x="98919" y="424998"/>
                      <a:pt x="163934" y="419229"/>
                    </a:cubicBezTo>
                    <a:close/>
                    <a:moveTo>
                      <a:pt x="406631" y="313875"/>
                    </a:moveTo>
                    <a:cubicBezTo>
                      <a:pt x="442857" y="313875"/>
                      <a:pt x="472435" y="343308"/>
                      <a:pt x="472435" y="379473"/>
                    </a:cubicBezTo>
                    <a:cubicBezTo>
                      <a:pt x="472435" y="404289"/>
                      <a:pt x="458369" y="425642"/>
                      <a:pt x="438040" y="436800"/>
                    </a:cubicBezTo>
                    <a:cubicBezTo>
                      <a:pt x="411641" y="413523"/>
                      <a:pt x="379269" y="397556"/>
                      <a:pt x="344006" y="390920"/>
                    </a:cubicBezTo>
                    <a:cubicBezTo>
                      <a:pt x="356435" y="370913"/>
                      <a:pt x="365973" y="347925"/>
                      <a:pt x="371946" y="323974"/>
                    </a:cubicBezTo>
                    <a:cubicBezTo>
                      <a:pt x="382063" y="317626"/>
                      <a:pt x="393913" y="313875"/>
                      <a:pt x="406631" y="313875"/>
                    </a:cubicBezTo>
                    <a:close/>
                    <a:moveTo>
                      <a:pt x="381817" y="212472"/>
                    </a:moveTo>
                    <a:lnTo>
                      <a:pt x="431512" y="212472"/>
                    </a:lnTo>
                    <a:cubicBezTo>
                      <a:pt x="439121" y="212472"/>
                      <a:pt x="445284" y="218530"/>
                      <a:pt x="445284" y="226127"/>
                    </a:cubicBezTo>
                    <a:lnTo>
                      <a:pt x="445284" y="254301"/>
                    </a:lnTo>
                    <a:cubicBezTo>
                      <a:pt x="453182" y="256705"/>
                      <a:pt x="460790" y="259879"/>
                      <a:pt x="468013" y="263725"/>
                    </a:cubicBezTo>
                    <a:lnTo>
                      <a:pt x="488045" y="243820"/>
                    </a:lnTo>
                    <a:cubicBezTo>
                      <a:pt x="490742" y="241127"/>
                      <a:pt x="494209" y="239781"/>
                      <a:pt x="497773" y="239781"/>
                    </a:cubicBezTo>
                    <a:cubicBezTo>
                      <a:pt x="501240" y="239781"/>
                      <a:pt x="504803" y="241127"/>
                      <a:pt x="507403" y="243820"/>
                    </a:cubicBezTo>
                    <a:lnTo>
                      <a:pt x="542556" y="278918"/>
                    </a:lnTo>
                    <a:cubicBezTo>
                      <a:pt x="545157" y="281514"/>
                      <a:pt x="546601" y="284976"/>
                      <a:pt x="546601" y="288630"/>
                    </a:cubicBezTo>
                    <a:cubicBezTo>
                      <a:pt x="546601" y="292188"/>
                      <a:pt x="545157" y="295746"/>
                      <a:pt x="542556" y="298246"/>
                    </a:cubicBezTo>
                    <a:lnTo>
                      <a:pt x="522620" y="318247"/>
                    </a:lnTo>
                    <a:cubicBezTo>
                      <a:pt x="526473" y="325459"/>
                      <a:pt x="529651" y="333056"/>
                      <a:pt x="532155" y="340941"/>
                    </a:cubicBezTo>
                    <a:lnTo>
                      <a:pt x="560277" y="340941"/>
                    </a:lnTo>
                    <a:cubicBezTo>
                      <a:pt x="567885" y="340941"/>
                      <a:pt x="574049" y="347095"/>
                      <a:pt x="574049" y="354692"/>
                    </a:cubicBezTo>
                    <a:lnTo>
                      <a:pt x="574049" y="404310"/>
                    </a:lnTo>
                    <a:cubicBezTo>
                      <a:pt x="574049" y="407964"/>
                      <a:pt x="572605" y="411425"/>
                      <a:pt x="570004" y="414022"/>
                    </a:cubicBezTo>
                    <a:cubicBezTo>
                      <a:pt x="567500" y="416618"/>
                      <a:pt x="563937" y="418060"/>
                      <a:pt x="560277" y="418060"/>
                    </a:cubicBezTo>
                    <a:lnTo>
                      <a:pt x="532155" y="418060"/>
                    </a:lnTo>
                    <a:cubicBezTo>
                      <a:pt x="529651" y="425946"/>
                      <a:pt x="526473" y="433542"/>
                      <a:pt x="522620" y="440754"/>
                    </a:cubicBezTo>
                    <a:lnTo>
                      <a:pt x="542652" y="460755"/>
                    </a:lnTo>
                    <a:cubicBezTo>
                      <a:pt x="545157" y="463255"/>
                      <a:pt x="546601" y="466813"/>
                      <a:pt x="546601" y="470371"/>
                    </a:cubicBezTo>
                    <a:cubicBezTo>
                      <a:pt x="546601" y="474025"/>
                      <a:pt x="545157" y="477487"/>
                      <a:pt x="542652" y="480083"/>
                    </a:cubicBezTo>
                    <a:lnTo>
                      <a:pt x="507500" y="515181"/>
                    </a:lnTo>
                    <a:cubicBezTo>
                      <a:pt x="504803" y="517874"/>
                      <a:pt x="501240" y="519220"/>
                      <a:pt x="497773" y="519220"/>
                    </a:cubicBezTo>
                    <a:cubicBezTo>
                      <a:pt x="496232" y="519220"/>
                      <a:pt x="494691" y="518835"/>
                      <a:pt x="493246" y="518355"/>
                    </a:cubicBezTo>
                    <a:cubicBezTo>
                      <a:pt x="484289" y="493161"/>
                      <a:pt x="470517" y="470660"/>
                      <a:pt x="453182" y="451716"/>
                    </a:cubicBezTo>
                    <a:cubicBezTo>
                      <a:pt x="476970" y="436331"/>
                      <a:pt x="492861" y="409791"/>
                      <a:pt x="492861" y="379501"/>
                    </a:cubicBezTo>
                    <a:cubicBezTo>
                      <a:pt x="492861" y="332094"/>
                      <a:pt x="454145" y="293534"/>
                      <a:pt x="406665" y="293534"/>
                    </a:cubicBezTo>
                    <a:cubicBezTo>
                      <a:pt x="396263" y="293534"/>
                      <a:pt x="386440" y="295650"/>
                      <a:pt x="377098" y="299015"/>
                    </a:cubicBezTo>
                    <a:cubicBezTo>
                      <a:pt x="378735" y="287765"/>
                      <a:pt x="379698" y="276418"/>
                      <a:pt x="379698" y="265167"/>
                    </a:cubicBezTo>
                    <a:cubicBezTo>
                      <a:pt x="379698" y="247570"/>
                      <a:pt x="377387" y="231031"/>
                      <a:pt x="373149" y="215741"/>
                    </a:cubicBezTo>
                    <a:cubicBezTo>
                      <a:pt x="375557" y="213818"/>
                      <a:pt x="378542" y="212472"/>
                      <a:pt x="381817" y="212472"/>
                    </a:cubicBezTo>
                    <a:close/>
                    <a:moveTo>
                      <a:pt x="243227" y="144222"/>
                    </a:moveTo>
                    <a:cubicBezTo>
                      <a:pt x="296103" y="144270"/>
                      <a:pt x="348968" y="184617"/>
                      <a:pt x="348920" y="265117"/>
                    </a:cubicBezTo>
                    <a:cubicBezTo>
                      <a:pt x="348920" y="342829"/>
                      <a:pt x="301640" y="426215"/>
                      <a:pt x="243190" y="426215"/>
                    </a:cubicBezTo>
                    <a:cubicBezTo>
                      <a:pt x="184837" y="426215"/>
                      <a:pt x="137461" y="342829"/>
                      <a:pt x="137461" y="265117"/>
                    </a:cubicBezTo>
                    <a:cubicBezTo>
                      <a:pt x="137461" y="184424"/>
                      <a:pt x="190350" y="144174"/>
                      <a:pt x="243227" y="144222"/>
                    </a:cubicBezTo>
                    <a:close/>
                    <a:moveTo>
                      <a:pt x="279862" y="119148"/>
                    </a:moveTo>
                    <a:cubicBezTo>
                      <a:pt x="294336" y="119148"/>
                      <a:pt x="309292" y="116645"/>
                      <a:pt x="310064" y="131181"/>
                    </a:cubicBezTo>
                    <a:cubicBezTo>
                      <a:pt x="300704" y="125983"/>
                      <a:pt x="290573" y="121940"/>
                      <a:pt x="279862" y="119148"/>
                    </a:cubicBezTo>
                    <a:close/>
                    <a:moveTo>
                      <a:pt x="155080" y="94840"/>
                    </a:moveTo>
                    <a:cubicBezTo>
                      <a:pt x="175115" y="94840"/>
                      <a:pt x="192838" y="104745"/>
                      <a:pt x="203722" y="119842"/>
                    </a:cubicBezTo>
                    <a:cubicBezTo>
                      <a:pt x="163749" y="131478"/>
                      <a:pt x="133216" y="160807"/>
                      <a:pt x="117804" y="201676"/>
                    </a:cubicBezTo>
                    <a:cubicBezTo>
                      <a:pt x="72823" y="165904"/>
                      <a:pt x="98733" y="94840"/>
                      <a:pt x="155080" y="94840"/>
                    </a:cubicBezTo>
                    <a:close/>
                    <a:moveTo>
                      <a:pt x="131962" y="0"/>
                    </a:moveTo>
                    <a:lnTo>
                      <a:pt x="178101" y="0"/>
                    </a:lnTo>
                    <a:cubicBezTo>
                      <a:pt x="185133" y="0"/>
                      <a:pt x="190816" y="5674"/>
                      <a:pt x="190816" y="12695"/>
                    </a:cubicBezTo>
                    <a:lnTo>
                      <a:pt x="190816" y="38757"/>
                    </a:lnTo>
                    <a:cubicBezTo>
                      <a:pt x="198233" y="41065"/>
                      <a:pt x="205265" y="44047"/>
                      <a:pt x="211911" y="47509"/>
                    </a:cubicBezTo>
                    <a:lnTo>
                      <a:pt x="230501" y="29044"/>
                    </a:lnTo>
                    <a:cubicBezTo>
                      <a:pt x="232909" y="26543"/>
                      <a:pt x="236184" y="25389"/>
                      <a:pt x="239459" y="25389"/>
                    </a:cubicBezTo>
                    <a:cubicBezTo>
                      <a:pt x="242734" y="25389"/>
                      <a:pt x="245913" y="26543"/>
                      <a:pt x="248417" y="29044"/>
                    </a:cubicBezTo>
                    <a:lnTo>
                      <a:pt x="280975" y="61646"/>
                    </a:lnTo>
                    <a:cubicBezTo>
                      <a:pt x="283383" y="63954"/>
                      <a:pt x="284731" y="67224"/>
                      <a:pt x="284731" y="70590"/>
                    </a:cubicBezTo>
                    <a:cubicBezTo>
                      <a:pt x="284731" y="73956"/>
                      <a:pt x="283383" y="77226"/>
                      <a:pt x="280975" y="79534"/>
                    </a:cubicBezTo>
                    <a:lnTo>
                      <a:pt x="262481" y="97999"/>
                    </a:lnTo>
                    <a:cubicBezTo>
                      <a:pt x="265659" y="103961"/>
                      <a:pt x="268260" y="110405"/>
                      <a:pt x="270379" y="116848"/>
                    </a:cubicBezTo>
                    <a:cubicBezTo>
                      <a:pt x="253619" y="113675"/>
                      <a:pt x="239748" y="113675"/>
                      <a:pt x="224915" y="115502"/>
                    </a:cubicBezTo>
                    <a:cubicBezTo>
                      <a:pt x="211044" y="91171"/>
                      <a:pt x="185133" y="74437"/>
                      <a:pt x="155080" y="74437"/>
                    </a:cubicBezTo>
                    <a:cubicBezTo>
                      <a:pt x="110675" y="74437"/>
                      <a:pt x="74458" y="110501"/>
                      <a:pt x="74458" y="154836"/>
                    </a:cubicBezTo>
                    <a:cubicBezTo>
                      <a:pt x="74458" y="183207"/>
                      <a:pt x="89388" y="208115"/>
                      <a:pt x="111638" y="222445"/>
                    </a:cubicBezTo>
                    <a:cubicBezTo>
                      <a:pt x="108556" y="235812"/>
                      <a:pt x="106822" y="250046"/>
                      <a:pt x="106822" y="265145"/>
                    </a:cubicBezTo>
                    <a:cubicBezTo>
                      <a:pt x="106822" y="265337"/>
                      <a:pt x="106822" y="265626"/>
                      <a:pt x="106822" y="265818"/>
                    </a:cubicBezTo>
                    <a:cubicBezTo>
                      <a:pt x="104029" y="264568"/>
                      <a:pt x="100946" y="263606"/>
                      <a:pt x="98153" y="262163"/>
                    </a:cubicBezTo>
                    <a:lnTo>
                      <a:pt x="79659" y="280628"/>
                    </a:lnTo>
                    <a:cubicBezTo>
                      <a:pt x="77251" y="283033"/>
                      <a:pt x="74072" y="284379"/>
                      <a:pt x="70701" y="284379"/>
                    </a:cubicBezTo>
                    <a:cubicBezTo>
                      <a:pt x="67330" y="284379"/>
                      <a:pt x="64055" y="283033"/>
                      <a:pt x="61647" y="280628"/>
                    </a:cubicBezTo>
                    <a:lnTo>
                      <a:pt x="29089" y="248122"/>
                    </a:lnTo>
                    <a:cubicBezTo>
                      <a:pt x="24081" y="243121"/>
                      <a:pt x="24081" y="235043"/>
                      <a:pt x="29089" y="230138"/>
                    </a:cubicBezTo>
                    <a:lnTo>
                      <a:pt x="47583" y="211673"/>
                    </a:lnTo>
                    <a:cubicBezTo>
                      <a:pt x="44020" y="204941"/>
                      <a:pt x="41034" y="197921"/>
                      <a:pt x="38722" y="190612"/>
                    </a:cubicBezTo>
                    <a:lnTo>
                      <a:pt x="12715" y="190612"/>
                    </a:lnTo>
                    <a:cubicBezTo>
                      <a:pt x="5683" y="190612"/>
                      <a:pt x="0" y="184842"/>
                      <a:pt x="0" y="177821"/>
                    </a:cubicBezTo>
                    <a:lnTo>
                      <a:pt x="0" y="131851"/>
                    </a:lnTo>
                    <a:cubicBezTo>
                      <a:pt x="0" y="124831"/>
                      <a:pt x="5683" y="119156"/>
                      <a:pt x="12715" y="119156"/>
                    </a:cubicBezTo>
                    <a:lnTo>
                      <a:pt x="38818" y="119156"/>
                    </a:lnTo>
                    <a:cubicBezTo>
                      <a:pt x="41034" y="111751"/>
                      <a:pt x="44020" y="104731"/>
                      <a:pt x="47583" y="98095"/>
                    </a:cubicBezTo>
                    <a:lnTo>
                      <a:pt x="29089" y="79630"/>
                    </a:lnTo>
                    <a:cubicBezTo>
                      <a:pt x="26681" y="77226"/>
                      <a:pt x="25333" y="73956"/>
                      <a:pt x="25333" y="70590"/>
                    </a:cubicBezTo>
                    <a:cubicBezTo>
                      <a:pt x="25333" y="67224"/>
                      <a:pt x="26681" y="63954"/>
                      <a:pt x="29089" y="61646"/>
                    </a:cubicBezTo>
                    <a:lnTo>
                      <a:pt x="61647" y="29044"/>
                    </a:lnTo>
                    <a:cubicBezTo>
                      <a:pt x="64151" y="26639"/>
                      <a:pt x="67426" y="25389"/>
                      <a:pt x="70701" y="25389"/>
                    </a:cubicBezTo>
                    <a:cubicBezTo>
                      <a:pt x="73976" y="25389"/>
                      <a:pt x="77155" y="26639"/>
                      <a:pt x="79659" y="29140"/>
                    </a:cubicBezTo>
                    <a:lnTo>
                      <a:pt x="98153" y="47509"/>
                    </a:lnTo>
                    <a:cubicBezTo>
                      <a:pt x="104896" y="44047"/>
                      <a:pt x="111927" y="41065"/>
                      <a:pt x="119248" y="38757"/>
                    </a:cubicBezTo>
                    <a:lnTo>
                      <a:pt x="119248" y="12695"/>
                    </a:lnTo>
                    <a:cubicBezTo>
                      <a:pt x="119248" y="5674"/>
                      <a:pt x="125027" y="0"/>
                      <a:pt x="1319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3"/>
              <p:cNvSpPr>
                <a:spLocks noChangeAspect="1"/>
              </p:cNvSpPr>
              <p:nvPr/>
            </p:nvSpPr>
            <p:spPr bwMode="auto">
              <a:xfrm>
                <a:off x="6832" y="5825"/>
                <a:ext cx="510" cy="506"/>
              </a:xfrm>
              <a:custGeom>
                <a:avLst/>
                <a:gdLst>
                  <a:gd name="connsiteX0" fmla="*/ 216980 w 551492"/>
                  <a:gd name="connsiteY0" fmla="*/ 328922 h 546936"/>
                  <a:gd name="connsiteX1" fmla="*/ 149820 w 551492"/>
                  <a:gd name="connsiteY1" fmla="*/ 336662 h 546936"/>
                  <a:gd name="connsiteX2" fmla="*/ 153694 w 551492"/>
                  <a:gd name="connsiteY2" fmla="*/ 415353 h 546936"/>
                  <a:gd name="connsiteX3" fmla="*/ 151111 w 551492"/>
                  <a:gd name="connsiteY3" fmla="*/ 472114 h 546936"/>
                  <a:gd name="connsiteX4" fmla="*/ 229896 w 551492"/>
                  <a:gd name="connsiteY4" fmla="*/ 492755 h 546936"/>
                  <a:gd name="connsiteX5" fmla="*/ 231187 w 551492"/>
                  <a:gd name="connsiteY5" fmla="*/ 492755 h 546936"/>
                  <a:gd name="connsiteX6" fmla="*/ 329346 w 551492"/>
                  <a:gd name="connsiteY6" fmla="*/ 522426 h 546936"/>
                  <a:gd name="connsiteX7" fmla="*/ 427503 w 551492"/>
                  <a:gd name="connsiteY7" fmla="*/ 494045 h 546936"/>
                  <a:gd name="connsiteX8" fmla="*/ 437836 w 551492"/>
                  <a:gd name="connsiteY8" fmla="*/ 485015 h 546936"/>
                  <a:gd name="connsiteX9" fmla="*/ 472708 w 551492"/>
                  <a:gd name="connsiteY9" fmla="*/ 450184 h 546936"/>
                  <a:gd name="connsiteX10" fmla="*/ 519203 w 551492"/>
                  <a:gd name="connsiteY10" fmla="*/ 403743 h 546936"/>
                  <a:gd name="connsiteX11" fmla="*/ 526953 w 551492"/>
                  <a:gd name="connsiteY11" fmla="*/ 383103 h 546936"/>
                  <a:gd name="connsiteX12" fmla="*/ 497247 w 551492"/>
                  <a:gd name="connsiteY12" fmla="*/ 354722 h 546936"/>
                  <a:gd name="connsiteX13" fmla="*/ 484332 w 551492"/>
                  <a:gd name="connsiteY13" fmla="*/ 357302 h 546936"/>
                  <a:gd name="connsiteX14" fmla="*/ 476582 w 551492"/>
                  <a:gd name="connsiteY14" fmla="*/ 365042 h 546936"/>
                  <a:gd name="connsiteX15" fmla="*/ 475291 w 551492"/>
                  <a:gd name="connsiteY15" fmla="*/ 365042 h 546936"/>
                  <a:gd name="connsiteX16" fmla="*/ 418463 w 551492"/>
                  <a:gd name="connsiteY16" fmla="*/ 423094 h 546936"/>
                  <a:gd name="connsiteX17" fmla="*/ 368092 w 551492"/>
                  <a:gd name="connsiteY17" fmla="*/ 461794 h 546936"/>
                  <a:gd name="connsiteX18" fmla="*/ 280266 w 551492"/>
                  <a:gd name="connsiteY18" fmla="*/ 438574 h 546936"/>
                  <a:gd name="connsiteX19" fmla="*/ 289307 w 551492"/>
                  <a:gd name="connsiteY19" fmla="*/ 415353 h 546936"/>
                  <a:gd name="connsiteX20" fmla="*/ 365509 w 551492"/>
                  <a:gd name="connsiteY20" fmla="*/ 437284 h 546936"/>
                  <a:gd name="connsiteX21" fmla="*/ 365509 w 551492"/>
                  <a:gd name="connsiteY21" fmla="*/ 435994 h 546936"/>
                  <a:gd name="connsiteX22" fmla="*/ 368092 w 551492"/>
                  <a:gd name="connsiteY22" fmla="*/ 435994 h 546936"/>
                  <a:gd name="connsiteX23" fmla="*/ 396506 w 551492"/>
                  <a:gd name="connsiteY23" fmla="*/ 407613 h 546936"/>
                  <a:gd name="connsiteX24" fmla="*/ 388757 w 551492"/>
                  <a:gd name="connsiteY24" fmla="*/ 389553 h 546936"/>
                  <a:gd name="connsiteX25" fmla="*/ 216980 w 551492"/>
                  <a:gd name="connsiteY25" fmla="*/ 328922 h 546936"/>
                  <a:gd name="connsiteX26" fmla="*/ 6458 w 551492"/>
                  <a:gd name="connsiteY26" fmla="*/ 299251 h 546936"/>
                  <a:gd name="connsiteX27" fmla="*/ 147236 w 551492"/>
                  <a:gd name="connsiteY27" fmla="*/ 299251 h 546936"/>
                  <a:gd name="connsiteX28" fmla="*/ 148528 w 551492"/>
                  <a:gd name="connsiteY28" fmla="*/ 312151 h 546936"/>
                  <a:gd name="connsiteX29" fmla="*/ 216980 w 551492"/>
                  <a:gd name="connsiteY29" fmla="*/ 304411 h 546936"/>
                  <a:gd name="connsiteX30" fmla="*/ 404255 w 551492"/>
                  <a:gd name="connsiteY30" fmla="*/ 370202 h 546936"/>
                  <a:gd name="connsiteX31" fmla="*/ 417171 w 551492"/>
                  <a:gd name="connsiteY31" fmla="*/ 388263 h 546936"/>
                  <a:gd name="connsiteX32" fmla="*/ 458501 w 551492"/>
                  <a:gd name="connsiteY32" fmla="*/ 346982 h 546936"/>
                  <a:gd name="connsiteX33" fmla="*/ 467541 w 551492"/>
                  <a:gd name="connsiteY33" fmla="*/ 339242 h 546936"/>
                  <a:gd name="connsiteX34" fmla="*/ 468833 w 551492"/>
                  <a:gd name="connsiteY34" fmla="*/ 337952 h 546936"/>
                  <a:gd name="connsiteX35" fmla="*/ 497247 w 551492"/>
                  <a:gd name="connsiteY35" fmla="*/ 328922 h 546936"/>
                  <a:gd name="connsiteX36" fmla="*/ 551492 w 551492"/>
                  <a:gd name="connsiteY36" fmla="*/ 383103 h 546936"/>
                  <a:gd name="connsiteX37" fmla="*/ 535994 w 551492"/>
                  <a:gd name="connsiteY37" fmla="*/ 419223 h 546936"/>
                  <a:gd name="connsiteX38" fmla="*/ 490789 w 551492"/>
                  <a:gd name="connsiteY38" fmla="*/ 466954 h 546936"/>
                  <a:gd name="connsiteX39" fmla="*/ 464958 w 551492"/>
                  <a:gd name="connsiteY39" fmla="*/ 492755 h 546936"/>
                  <a:gd name="connsiteX40" fmla="*/ 440419 w 551492"/>
                  <a:gd name="connsiteY40" fmla="*/ 513395 h 546936"/>
                  <a:gd name="connsiteX41" fmla="*/ 439127 w 551492"/>
                  <a:gd name="connsiteY41" fmla="*/ 513395 h 546936"/>
                  <a:gd name="connsiteX42" fmla="*/ 329346 w 551492"/>
                  <a:gd name="connsiteY42" fmla="*/ 546936 h 546936"/>
                  <a:gd name="connsiteX43" fmla="*/ 216980 w 551492"/>
                  <a:gd name="connsiteY43" fmla="*/ 514685 h 546936"/>
                  <a:gd name="connsiteX44" fmla="*/ 149820 w 551492"/>
                  <a:gd name="connsiteY44" fmla="*/ 497915 h 546936"/>
                  <a:gd name="connsiteX45" fmla="*/ 147236 w 551492"/>
                  <a:gd name="connsiteY45" fmla="*/ 530166 h 546936"/>
                  <a:gd name="connsiteX46" fmla="*/ 6458 w 551492"/>
                  <a:gd name="connsiteY46" fmla="*/ 530166 h 546936"/>
                  <a:gd name="connsiteX47" fmla="*/ 0 w 551492"/>
                  <a:gd name="connsiteY47" fmla="*/ 415353 h 546936"/>
                  <a:gd name="connsiteX48" fmla="*/ 6458 w 551492"/>
                  <a:gd name="connsiteY48" fmla="*/ 299251 h 546936"/>
                  <a:gd name="connsiteX49" fmla="*/ 362949 w 551492"/>
                  <a:gd name="connsiteY49" fmla="*/ 81388 h 546936"/>
                  <a:gd name="connsiteX50" fmla="*/ 388809 w 551492"/>
                  <a:gd name="connsiteY50" fmla="*/ 81388 h 546936"/>
                  <a:gd name="connsiteX51" fmla="*/ 388809 w 551492"/>
                  <a:gd name="connsiteY51" fmla="*/ 95565 h 546936"/>
                  <a:gd name="connsiteX52" fmla="*/ 400446 w 551492"/>
                  <a:gd name="connsiteY52" fmla="*/ 100720 h 546936"/>
                  <a:gd name="connsiteX53" fmla="*/ 400446 w 551492"/>
                  <a:gd name="connsiteY53" fmla="*/ 94276 h 546936"/>
                  <a:gd name="connsiteX54" fmla="*/ 426306 w 551492"/>
                  <a:gd name="connsiteY54" fmla="*/ 94276 h 546936"/>
                  <a:gd name="connsiteX55" fmla="*/ 426306 w 551492"/>
                  <a:gd name="connsiteY55" fmla="*/ 134228 h 546936"/>
                  <a:gd name="connsiteX56" fmla="*/ 399153 w 551492"/>
                  <a:gd name="connsiteY56" fmla="*/ 134228 h 546936"/>
                  <a:gd name="connsiteX57" fmla="*/ 393981 w 551492"/>
                  <a:gd name="connsiteY57" fmla="*/ 127784 h 546936"/>
                  <a:gd name="connsiteX58" fmla="*/ 387516 w 551492"/>
                  <a:gd name="connsiteY58" fmla="*/ 122629 h 546936"/>
                  <a:gd name="connsiteX59" fmla="*/ 379758 w 551492"/>
                  <a:gd name="connsiteY59" fmla="*/ 120051 h 546936"/>
                  <a:gd name="connsiteX60" fmla="*/ 370707 w 551492"/>
                  <a:gd name="connsiteY60" fmla="*/ 120051 h 546936"/>
                  <a:gd name="connsiteX61" fmla="*/ 359070 w 551492"/>
                  <a:gd name="connsiteY61" fmla="*/ 122629 h 546936"/>
                  <a:gd name="connsiteX62" fmla="*/ 353898 w 551492"/>
                  <a:gd name="connsiteY62" fmla="*/ 131650 h 546936"/>
                  <a:gd name="connsiteX63" fmla="*/ 379758 w 551492"/>
                  <a:gd name="connsiteY63" fmla="*/ 147116 h 546936"/>
                  <a:gd name="connsiteX64" fmla="*/ 405618 w 551492"/>
                  <a:gd name="connsiteY64" fmla="*/ 154848 h 546936"/>
                  <a:gd name="connsiteX65" fmla="*/ 421134 w 551492"/>
                  <a:gd name="connsiteY65" fmla="*/ 166447 h 546936"/>
                  <a:gd name="connsiteX66" fmla="*/ 427599 w 551492"/>
                  <a:gd name="connsiteY66" fmla="*/ 179335 h 546936"/>
                  <a:gd name="connsiteX67" fmla="*/ 428892 w 551492"/>
                  <a:gd name="connsiteY67" fmla="*/ 189645 h 546936"/>
                  <a:gd name="connsiteX68" fmla="*/ 425013 w 551492"/>
                  <a:gd name="connsiteY68" fmla="*/ 203822 h 546936"/>
                  <a:gd name="connsiteX69" fmla="*/ 417255 w 551492"/>
                  <a:gd name="connsiteY69" fmla="*/ 214132 h 546936"/>
                  <a:gd name="connsiteX70" fmla="*/ 404325 w 551492"/>
                  <a:gd name="connsiteY70" fmla="*/ 221865 h 546936"/>
                  <a:gd name="connsiteX71" fmla="*/ 388809 w 551492"/>
                  <a:gd name="connsiteY71" fmla="*/ 225731 h 546936"/>
                  <a:gd name="connsiteX72" fmla="*/ 388809 w 551492"/>
                  <a:gd name="connsiteY72" fmla="*/ 237330 h 546936"/>
                  <a:gd name="connsiteX73" fmla="*/ 362949 w 551492"/>
                  <a:gd name="connsiteY73" fmla="*/ 237330 h 546936"/>
                  <a:gd name="connsiteX74" fmla="*/ 362949 w 551492"/>
                  <a:gd name="connsiteY74" fmla="*/ 221865 h 546936"/>
                  <a:gd name="connsiteX75" fmla="*/ 359070 w 551492"/>
                  <a:gd name="connsiteY75" fmla="*/ 220576 h 546936"/>
                  <a:gd name="connsiteX76" fmla="*/ 355191 w 551492"/>
                  <a:gd name="connsiteY76" fmla="*/ 219287 h 546936"/>
                  <a:gd name="connsiteX77" fmla="*/ 355191 w 551492"/>
                  <a:gd name="connsiteY77" fmla="*/ 224442 h 546936"/>
                  <a:gd name="connsiteX78" fmla="*/ 329330 w 551492"/>
                  <a:gd name="connsiteY78" fmla="*/ 224442 h 546936"/>
                  <a:gd name="connsiteX79" fmla="*/ 329330 w 551492"/>
                  <a:gd name="connsiteY79" fmla="*/ 185779 h 546936"/>
                  <a:gd name="connsiteX80" fmla="*/ 355191 w 551492"/>
                  <a:gd name="connsiteY80" fmla="*/ 185779 h 546936"/>
                  <a:gd name="connsiteX81" fmla="*/ 361656 w 551492"/>
                  <a:gd name="connsiteY81" fmla="*/ 192223 h 546936"/>
                  <a:gd name="connsiteX82" fmla="*/ 369414 w 551492"/>
                  <a:gd name="connsiteY82" fmla="*/ 196089 h 546936"/>
                  <a:gd name="connsiteX83" fmla="*/ 375879 w 551492"/>
                  <a:gd name="connsiteY83" fmla="*/ 198667 h 546936"/>
                  <a:gd name="connsiteX84" fmla="*/ 386223 w 551492"/>
                  <a:gd name="connsiteY84" fmla="*/ 199955 h 546936"/>
                  <a:gd name="connsiteX85" fmla="*/ 397860 w 551492"/>
                  <a:gd name="connsiteY85" fmla="*/ 197378 h 546936"/>
                  <a:gd name="connsiteX86" fmla="*/ 403032 w 551492"/>
                  <a:gd name="connsiteY86" fmla="*/ 189645 h 546936"/>
                  <a:gd name="connsiteX87" fmla="*/ 400446 w 551492"/>
                  <a:gd name="connsiteY87" fmla="*/ 183201 h 546936"/>
                  <a:gd name="connsiteX88" fmla="*/ 393981 w 551492"/>
                  <a:gd name="connsiteY88" fmla="*/ 178046 h 546936"/>
                  <a:gd name="connsiteX89" fmla="*/ 384930 w 551492"/>
                  <a:gd name="connsiteY89" fmla="*/ 174180 h 546936"/>
                  <a:gd name="connsiteX90" fmla="*/ 375879 w 551492"/>
                  <a:gd name="connsiteY90" fmla="*/ 172891 h 546936"/>
                  <a:gd name="connsiteX91" fmla="*/ 351311 w 551492"/>
                  <a:gd name="connsiteY91" fmla="*/ 165158 h 546936"/>
                  <a:gd name="connsiteX92" fmla="*/ 337088 w 551492"/>
                  <a:gd name="connsiteY92" fmla="*/ 154848 h 546936"/>
                  <a:gd name="connsiteX93" fmla="*/ 329330 w 551492"/>
                  <a:gd name="connsiteY93" fmla="*/ 141961 h 546936"/>
                  <a:gd name="connsiteX94" fmla="*/ 328037 w 551492"/>
                  <a:gd name="connsiteY94" fmla="*/ 131650 h 546936"/>
                  <a:gd name="connsiteX95" fmla="*/ 330623 w 551492"/>
                  <a:gd name="connsiteY95" fmla="*/ 117474 h 546936"/>
                  <a:gd name="connsiteX96" fmla="*/ 338381 w 551492"/>
                  <a:gd name="connsiteY96" fmla="*/ 105875 h 546936"/>
                  <a:gd name="connsiteX97" fmla="*/ 350018 w 551492"/>
                  <a:gd name="connsiteY97" fmla="*/ 98142 h 546936"/>
                  <a:gd name="connsiteX98" fmla="*/ 362949 w 551492"/>
                  <a:gd name="connsiteY98" fmla="*/ 94276 h 546936"/>
                  <a:gd name="connsiteX99" fmla="*/ 378465 w 551492"/>
                  <a:gd name="connsiteY99" fmla="*/ 28388 h 546936"/>
                  <a:gd name="connsiteX100" fmla="*/ 246657 w 551492"/>
                  <a:gd name="connsiteY100" fmla="*/ 160004 h 546936"/>
                  <a:gd name="connsiteX101" fmla="*/ 378465 w 551492"/>
                  <a:gd name="connsiteY101" fmla="*/ 291621 h 546936"/>
                  <a:gd name="connsiteX102" fmla="*/ 510273 w 551492"/>
                  <a:gd name="connsiteY102" fmla="*/ 160004 h 546936"/>
                  <a:gd name="connsiteX103" fmla="*/ 378465 w 551492"/>
                  <a:gd name="connsiteY103" fmla="*/ 28388 h 546936"/>
                  <a:gd name="connsiteX104" fmla="*/ 378465 w 551492"/>
                  <a:gd name="connsiteY104" fmla="*/ 0 h 546936"/>
                  <a:gd name="connsiteX105" fmla="*/ 537410 w 551492"/>
                  <a:gd name="connsiteY105" fmla="*/ 160004 h 546936"/>
                  <a:gd name="connsiteX106" fmla="*/ 378465 w 551492"/>
                  <a:gd name="connsiteY106" fmla="*/ 318718 h 546936"/>
                  <a:gd name="connsiteX107" fmla="*/ 219520 w 551492"/>
                  <a:gd name="connsiteY107" fmla="*/ 160004 h 546936"/>
                  <a:gd name="connsiteX108" fmla="*/ 378465 w 551492"/>
                  <a:gd name="connsiteY108" fmla="*/ 0 h 54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551492" h="546936">
                    <a:moveTo>
                      <a:pt x="216980" y="328922"/>
                    </a:moveTo>
                    <a:cubicBezTo>
                      <a:pt x="193732" y="328922"/>
                      <a:pt x="170484" y="331502"/>
                      <a:pt x="149820" y="336662"/>
                    </a:cubicBezTo>
                    <a:cubicBezTo>
                      <a:pt x="151111" y="359882"/>
                      <a:pt x="153694" y="389553"/>
                      <a:pt x="153694" y="415353"/>
                    </a:cubicBezTo>
                    <a:cubicBezTo>
                      <a:pt x="153694" y="432124"/>
                      <a:pt x="152403" y="454054"/>
                      <a:pt x="151111" y="472114"/>
                    </a:cubicBezTo>
                    <a:cubicBezTo>
                      <a:pt x="179525" y="469534"/>
                      <a:pt x="206648" y="478565"/>
                      <a:pt x="229896" y="492755"/>
                    </a:cubicBezTo>
                    <a:lnTo>
                      <a:pt x="231187" y="492755"/>
                    </a:lnTo>
                    <a:cubicBezTo>
                      <a:pt x="258310" y="512105"/>
                      <a:pt x="291890" y="522426"/>
                      <a:pt x="329346" y="522426"/>
                    </a:cubicBezTo>
                    <a:cubicBezTo>
                      <a:pt x="366801" y="522426"/>
                      <a:pt x="400381" y="512105"/>
                      <a:pt x="427503" y="494045"/>
                    </a:cubicBezTo>
                    <a:cubicBezTo>
                      <a:pt x="431378" y="491465"/>
                      <a:pt x="433961" y="488885"/>
                      <a:pt x="437836" y="485015"/>
                    </a:cubicBezTo>
                    <a:cubicBezTo>
                      <a:pt x="441710" y="479855"/>
                      <a:pt x="452043" y="470824"/>
                      <a:pt x="472708" y="450184"/>
                    </a:cubicBezTo>
                    <a:cubicBezTo>
                      <a:pt x="481749" y="441154"/>
                      <a:pt x="511454" y="410193"/>
                      <a:pt x="519203" y="403743"/>
                    </a:cubicBezTo>
                    <a:cubicBezTo>
                      <a:pt x="523078" y="398583"/>
                      <a:pt x="526953" y="390843"/>
                      <a:pt x="526953" y="383103"/>
                    </a:cubicBezTo>
                    <a:cubicBezTo>
                      <a:pt x="526953" y="367622"/>
                      <a:pt x="514037" y="354722"/>
                      <a:pt x="497247" y="354722"/>
                    </a:cubicBezTo>
                    <a:cubicBezTo>
                      <a:pt x="492081" y="354722"/>
                      <a:pt x="488206" y="354722"/>
                      <a:pt x="484332" y="357302"/>
                    </a:cubicBezTo>
                    <a:cubicBezTo>
                      <a:pt x="481749" y="359882"/>
                      <a:pt x="479165" y="362462"/>
                      <a:pt x="476582" y="365042"/>
                    </a:cubicBezTo>
                    <a:cubicBezTo>
                      <a:pt x="475291" y="365042"/>
                      <a:pt x="475291" y="365042"/>
                      <a:pt x="475291" y="365042"/>
                    </a:cubicBezTo>
                    <a:cubicBezTo>
                      <a:pt x="457209" y="380523"/>
                      <a:pt x="426212" y="410193"/>
                      <a:pt x="418463" y="423094"/>
                    </a:cubicBezTo>
                    <a:cubicBezTo>
                      <a:pt x="412005" y="445024"/>
                      <a:pt x="391340" y="460504"/>
                      <a:pt x="368092" y="461794"/>
                    </a:cubicBezTo>
                    <a:cubicBezTo>
                      <a:pt x="348719" y="460504"/>
                      <a:pt x="321596" y="454054"/>
                      <a:pt x="280266" y="438574"/>
                    </a:cubicBezTo>
                    <a:lnTo>
                      <a:pt x="289307" y="415353"/>
                    </a:lnTo>
                    <a:cubicBezTo>
                      <a:pt x="328054" y="429544"/>
                      <a:pt x="351302" y="435994"/>
                      <a:pt x="365509" y="437284"/>
                    </a:cubicBezTo>
                    <a:lnTo>
                      <a:pt x="365509" y="435994"/>
                    </a:lnTo>
                    <a:cubicBezTo>
                      <a:pt x="366801" y="435994"/>
                      <a:pt x="366801" y="435994"/>
                      <a:pt x="368092" y="435994"/>
                    </a:cubicBezTo>
                    <a:cubicBezTo>
                      <a:pt x="383591" y="435994"/>
                      <a:pt x="396506" y="424384"/>
                      <a:pt x="396506" y="407613"/>
                    </a:cubicBezTo>
                    <a:cubicBezTo>
                      <a:pt x="396506" y="401163"/>
                      <a:pt x="392632" y="394713"/>
                      <a:pt x="388757" y="389553"/>
                    </a:cubicBezTo>
                    <a:cubicBezTo>
                      <a:pt x="350010" y="352142"/>
                      <a:pt x="288015" y="328922"/>
                      <a:pt x="216980" y="328922"/>
                    </a:cubicBezTo>
                    <a:close/>
                    <a:moveTo>
                      <a:pt x="6458" y="299251"/>
                    </a:moveTo>
                    <a:lnTo>
                      <a:pt x="147236" y="299251"/>
                    </a:lnTo>
                    <a:cubicBezTo>
                      <a:pt x="147236" y="299251"/>
                      <a:pt x="147236" y="304411"/>
                      <a:pt x="148528" y="312151"/>
                    </a:cubicBezTo>
                    <a:cubicBezTo>
                      <a:pt x="170484" y="306991"/>
                      <a:pt x="192441" y="304411"/>
                      <a:pt x="216980" y="304411"/>
                    </a:cubicBezTo>
                    <a:cubicBezTo>
                      <a:pt x="289307" y="304411"/>
                      <a:pt x="352593" y="323761"/>
                      <a:pt x="404255" y="370202"/>
                    </a:cubicBezTo>
                    <a:cubicBezTo>
                      <a:pt x="410713" y="375363"/>
                      <a:pt x="414588" y="381813"/>
                      <a:pt x="417171" y="388263"/>
                    </a:cubicBezTo>
                    <a:cubicBezTo>
                      <a:pt x="430087" y="374073"/>
                      <a:pt x="448168" y="357302"/>
                      <a:pt x="458501" y="346982"/>
                    </a:cubicBezTo>
                    <a:cubicBezTo>
                      <a:pt x="461084" y="344402"/>
                      <a:pt x="464958" y="340532"/>
                      <a:pt x="467541" y="339242"/>
                    </a:cubicBezTo>
                    <a:cubicBezTo>
                      <a:pt x="467541" y="339242"/>
                      <a:pt x="468833" y="339242"/>
                      <a:pt x="468833" y="337952"/>
                    </a:cubicBezTo>
                    <a:cubicBezTo>
                      <a:pt x="476582" y="332792"/>
                      <a:pt x="486915" y="328922"/>
                      <a:pt x="497247" y="328922"/>
                    </a:cubicBezTo>
                    <a:cubicBezTo>
                      <a:pt x="526953" y="328922"/>
                      <a:pt x="551492" y="353432"/>
                      <a:pt x="551492" y="383103"/>
                    </a:cubicBezTo>
                    <a:cubicBezTo>
                      <a:pt x="551492" y="397293"/>
                      <a:pt x="545034" y="410193"/>
                      <a:pt x="535994" y="419223"/>
                    </a:cubicBezTo>
                    <a:cubicBezTo>
                      <a:pt x="535994" y="419223"/>
                      <a:pt x="530827" y="426964"/>
                      <a:pt x="490789" y="466954"/>
                    </a:cubicBezTo>
                    <a:cubicBezTo>
                      <a:pt x="477874" y="478565"/>
                      <a:pt x="470125" y="486305"/>
                      <a:pt x="464958" y="492755"/>
                    </a:cubicBezTo>
                    <a:cubicBezTo>
                      <a:pt x="457209" y="500495"/>
                      <a:pt x="448168" y="506945"/>
                      <a:pt x="440419" y="513395"/>
                    </a:cubicBezTo>
                    <a:cubicBezTo>
                      <a:pt x="439127" y="513395"/>
                      <a:pt x="439127" y="513395"/>
                      <a:pt x="439127" y="513395"/>
                    </a:cubicBezTo>
                    <a:cubicBezTo>
                      <a:pt x="408130" y="535326"/>
                      <a:pt x="371967" y="546936"/>
                      <a:pt x="329346" y="546936"/>
                    </a:cubicBezTo>
                    <a:cubicBezTo>
                      <a:pt x="286724" y="546936"/>
                      <a:pt x="247977" y="535326"/>
                      <a:pt x="216980" y="514685"/>
                    </a:cubicBezTo>
                    <a:cubicBezTo>
                      <a:pt x="192441" y="499205"/>
                      <a:pt x="170484" y="494045"/>
                      <a:pt x="149820" y="497915"/>
                    </a:cubicBezTo>
                    <a:cubicBezTo>
                      <a:pt x="148528" y="515975"/>
                      <a:pt x="147236" y="530166"/>
                      <a:pt x="147236" y="530166"/>
                    </a:cubicBezTo>
                    <a:lnTo>
                      <a:pt x="6458" y="530166"/>
                    </a:lnTo>
                    <a:cubicBezTo>
                      <a:pt x="6458" y="530166"/>
                      <a:pt x="0" y="478565"/>
                      <a:pt x="0" y="415353"/>
                    </a:cubicBezTo>
                    <a:cubicBezTo>
                      <a:pt x="0" y="350852"/>
                      <a:pt x="6458" y="299251"/>
                      <a:pt x="6458" y="299251"/>
                    </a:cubicBezTo>
                    <a:close/>
                    <a:moveTo>
                      <a:pt x="362949" y="81388"/>
                    </a:moveTo>
                    <a:lnTo>
                      <a:pt x="388809" y="81388"/>
                    </a:lnTo>
                    <a:lnTo>
                      <a:pt x="388809" y="95565"/>
                    </a:lnTo>
                    <a:cubicBezTo>
                      <a:pt x="392688" y="96853"/>
                      <a:pt x="396567" y="98142"/>
                      <a:pt x="400446" y="100720"/>
                    </a:cubicBezTo>
                    <a:lnTo>
                      <a:pt x="400446" y="94276"/>
                    </a:lnTo>
                    <a:lnTo>
                      <a:pt x="426306" y="94276"/>
                    </a:lnTo>
                    <a:lnTo>
                      <a:pt x="426306" y="134228"/>
                    </a:lnTo>
                    <a:lnTo>
                      <a:pt x="399153" y="134228"/>
                    </a:lnTo>
                    <a:cubicBezTo>
                      <a:pt x="397860" y="131650"/>
                      <a:pt x="395274" y="129073"/>
                      <a:pt x="393981" y="127784"/>
                    </a:cubicBezTo>
                    <a:cubicBezTo>
                      <a:pt x="391395" y="125206"/>
                      <a:pt x="388809" y="123918"/>
                      <a:pt x="387516" y="122629"/>
                    </a:cubicBezTo>
                    <a:cubicBezTo>
                      <a:pt x="384930" y="121340"/>
                      <a:pt x="382344" y="121340"/>
                      <a:pt x="379758" y="120051"/>
                    </a:cubicBezTo>
                    <a:cubicBezTo>
                      <a:pt x="377172" y="120051"/>
                      <a:pt x="374586" y="120051"/>
                      <a:pt x="370707" y="120051"/>
                    </a:cubicBezTo>
                    <a:cubicBezTo>
                      <a:pt x="365535" y="120051"/>
                      <a:pt x="361656" y="120051"/>
                      <a:pt x="359070" y="122629"/>
                    </a:cubicBezTo>
                    <a:cubicBezTo>
                      <a:pt x="355191" y="125206"/>
                      <a:pt x="353898" y="127784"/>
                      <a:pt x="353898" y="131650"/>
                    </a:cubicBezTo>
                    <a:cubicBezTo>
                      <a:pt x="353898" y="139383"/>
                      <a:pt x="362949" y="144538"/>
                      <a:pt x="379758" y="147116"/>
                    </a:cubicBezTo>
                    <a:cubicBezTo>
                      <a:pt x="391395" y="148404"/>
                      <a:pt x="399153" y="150982"/>
                      <a:pt x="405618" y="154848"/>
                    </a:cubicBezTo>
                    <a:cubicBezTo>
                      <a:pt x="412083" y="158715"/>
                      <a:pt x="417255" y="162581"/>
                      <a:pt x="421134" y="166447"/>
                    </a:cubicBezTo>
                    <a:cubicBezTo>
                      <a:pt x="423720" y="171602"/>
                      <a:pt x="426306" y="175469"/>
                      <a:pt x="427599" y="179335"/>
                    </a:cubicBezTo>
                    <a:cubicBezTo>
                      <a:pt x="427599" y="183201"/>
                      <a:pt x="428892" y="187068"/>
                      <a:pt x="428892" y="189645"/>
                    </a:cubicBezTo>
                    <a:cubicBezTo>
                      <a:pt x="428892" y="194800"/>
                      <a:pt x="427599" y="198667"/>
                      <a:pt x="425013" y="203822"/>
                    </a:cubicBezTo>
                    <a:cubicBezTo>
                      <a:pt x="423720" y="207688"/>
                      <a:pt x="421134" y="211554"/>
                      <a:pt x="417255" y="214132"/>
                    </a:cubicBezTo>
                    <a:cubicBezTo>
                      <a:pt x="413376" y="217998"/>
                      <a:pt x="409497" y="220576"/>
                      <a:pt x="404325" y="221865"/>
                    </a:cubicBezTo>
                    <a:cubicBezTo>
                      <a:pt x="400446" y="224442"/>
                      <a:pt x="395274" y="225731"/>
                      <a:pt x="388809" y="225731"/>
                    </a:cubicBezTo>
                    <a:lnTo>
                      <a:pt x="388809" y="237330"/>
                    </a:lnTo>
                    <a:lnTo>
                      <a:pt x="362949" y="237330"/>
                    </a:lnTo>
                    <a:lnTo>
                      <a:pt x="362949" y="221865"/>
                    </a:lnTo>
                    <a:cubicBezTo>
                      <a:pt x="361656" y="221865"/>
                      <a:pt x="360363" y="220576"/>
                      <a:pt x="359070" y="220576"/>
                    </a:cubicBezTo>
                    <a:cubicBezTo>
                      <a:pt x="357777" y="220576"/>
                      <a:pt x="356484" y="219287"/>
                      <a:pt x="355191" y="219287"/>
                    </a:cubicBezTo>
                    <a:lnTo>
                      <a:pt x="355191" y="224442"/>
                    </a:lnTo>
                    <a:lnTo>
                      <a:pt x="329330" y="224442"/>
                    </a:lnTo>
                    <a:lnTo>
                      <a:pt x="329330" y="185779"/>
                    </a:lnTo>
                    <a:lnTo>
                      <a:pt x="355191" y="185779"/>
                    </a:lnTo>
                    <a:cubicBezTo>
                      <a:pt x="357777" y="188356"/>
                      <a:pt x="360363" y="189645"/>
                      <a:pt x="361656" y="192223"/>
                    </a:cubicBezTo>
                    <a:cubicBezTo>
                      <a:pt x="364242" y="193512"/>
                      <a:pt x="366828" y="194800"/>
                      <a:pt x="369414" y="196089"/>
                    </a:cubicBezTo>
                    <a:cubicBezTo>
                      <a:pt x="370707" y="197378"/>
                      <a:pt x="373293" y="198667"/>
                      <a:pt x="375879" y="198667"/>
                    </a:cubicBezTo>
                    <a:cubicBezTo>
                      <a:pt x="379758" y="199955"/>
                      <a:pt x="382344" y="199955"/>
                      <a:pt x="386223" y="199955"/>
                    </a:cubicBezTo>
                    <a:cubicBezTo>
                      <a:pt x="391395" y="199955"/>
                      <a:pt x="395274" y="198667"/>
                      <a:pt x="397860" y="197378"/>
                    </a:cubicBezTo>
                    <a:cubicBezTo>
                      <a:pt x="400446" y="194800"/>
                      <a:pt x="403032" y="192223"/>
                      <a:pt x="403032" y="189645"/>
                    </a:cubicBezTo>
                    <a:cubicBezTo>
                      <a:pt x="403032" y="187068"/>
                      <a:pt x="401739" y="184490"/>
                      <a:pt x="400446" y="183201"/>
                    </a:cubicBezTo>
                    <a:cubicBezTo>
                      <a:pt x="397860" y="180624"/>
                      <a:pt x="396567" y="179335"/>
                      <a:pt x="393981" y="178046"/>
                    </a:cubicBezTo>
                    <a:cubicBezTo>
                      <a:pt x="391395" y="176757"/>
                      <a:pt x="388809" y="175469"/>
                      <a:pt x="384930" y="174180"/>
                    </a:cubicBezTo>
                    <a:cubicBezTo>
                      <a:pt x="382344" y="174180"/>
                      <a:pt x="379758" y="172891"/>
                      <a:pt x="375879" y="172891"/>
                    </a:cubicBezTo>
                    <a:cubicBezTo>
                      <a:pt x="365535" y="171602"/>
                      <a:pt x="357777" y="169025"/>
                      <a:pt x="351311" y="165158"/>
                    </a:cubicBezTo>
                    <a:cubicBezTo>
                      <a:pt x="344846" y="161292"/>
                      <a:pt x="339674" y="158715"/>
                      <a:pt x="337088" y="154848"/>
                    </a:cubicBezTo>
                    <a:cubicBezTo>
                      <a:pt x="333209" y="149693"/>
                      <a:pt x="330623" y="145827"/>
                      <a:pt x="329330" y="141961"/>
                    </a:cubicBezTo>
                    <a:cubicBezTo>
                      <a:pt x="329330" y="138094"/>
                      <a:pt x="328037" y="134228"/>
                      <a:pt x="328037" y="131650"/>
                    </a:cubicBezTo>
                    <a:cubicBezTo>
                      <a:pt x="328037" y="126495"/>
                      <a:pt x="329330" y="121340"/>
                      <a:pt x="330623" y="117474"/>
                    </a:cubicBezTo>
                    <a:cubicBezTo>
                      <a:pt x="333209" y="113607"/>
                      <a:pt x="334502" y="109741"/>
                      <a:pt x="338381" y="105875"/>
                    </a:cubicBezTo>
                    <a:cubicBezTo>
                      <a:pt x="340967" y="103297"/>
                      <a:pt x="344846" y="100720"/>
                      <a:pt x="350018" y="98142"/>
                    </a:cubicBezTo>
                    <a:cubicBezTo>
                      <a:pt x="353898" y="95565"/>
                      <a:pt x="357777" y="94276"/>
                      <a:pt x="362949" y="94276"/>
                    </a:cubicBezTo>
                    <a:close/>
                    <a:moveTo>
                      <a:pt x="378465" y="28388"/>
                    </a:moveTo>
                    <a:cubicBezTo>
                      <a:pt x="306100" y="28388"/>
                      <a:pt x="246657" y="86454"/>
                      <a:pt x="246657" y="160004"/>
                    </a:cubicBezTo>
                    <a:cubicBezTo>
                      <a:pt x="246657" y="232264"/>
                      <a:pt x="306100" y="291621"/>
                      <a:pt x="378465" y="291621"/>
                    </a:cubicBezTo>
                    <a:cubicBezTo>
                      <a:pt x="450830" y="291621"/>
                      <a:pt x="510273" y="232264"/>
                      <a:pt x="510273" y="160004"/>
                    </a:cubicBezTo>
                    <a:cubicBezTo>
                      <a:pt x="510273" y="87744"/>
                      <a:pt x="450830" y="28388"/>
                      <a:pt x="378465" y="28388"/>
                    </a:cubicBezTo>
                    <a:close/>
                    <a:moveTo>
                      <a:pt x="378465" y="0"/>
                    </a:moveTo>
                    <a:cubicBezTo>
                      <a:pt x="466337" y="0"/>
                      <a:pt x="537410" y="72260"/>
                      <a:pt x="537410" y="160004"/>
                    </a:cubicBezTo>
                    <a:cubicBezTo>
                      <a:pt x="537410" y="247748"/>
                      <a:pt x="466337" y="318718"/>
                      <a:pt x="378465" y="318718"/>
                    </a:cubicBezTo>
                    <a:cubicBezTo>
                      <a:pt x="290593" y="318718"/>
                      <a:pt x="219520" y="247748"/>
                      <a:pt x="219520" y="160004"/>
                    </a:cubicBezTo>
                    <a:cubicBezTo>
                      <a:pt x="219520" y="72260"/>
                      <a:pt x="290593" y="0"/>
                      <a:pt x="3784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3"/>
              <p:cNvSpPr>
                <a:spLocks noChangeAspect="1"/>
              </p:cNvSpPr>
              <p:nvPr/>
            </p:nvSpPr>
            <p:spPr bwMode="auto">
              <a:xfrm>
                <a:off x="9333" y="7019"/>
                <a:ext cx="510" cy="449"/>
              </a:xfrm>
              <a:custGeom>
                <a:avLst/>
                <a:gdLst>
                  <a:gd name="connsiteX0" fmla="*/ 351345 w 606227"/>
                  <a:gd name="connsiteY0" fmla="*/ 426074 h 533192"/>
                  <a:gd name="connsiteX1" fmla="*/ 407490 w 606227"/>
                  <a:gd name="connsiteY1" fmla="*/ 426074 h 533192"/>
                  <a:gd name="connsiteX2" fmla="*/ 446467 w 606227"/>
                  <a:gd name="connsiteY2" fmla="*/ 533192 h 533192"/>
                  <a:gd name="connsiteX3" fmla="*/ 390229 w 606227"/>
                  <a:gd name="connsiteY3" fmla="*/ 533192 h 533192"/>
                  <a:gd name="connsiteX4" fmla="*/ 198757 w 606227"/>
                  <a:gd name="connsiteY4" fmla="*/ 426074 h 533192"/>
                  <a:gd name="connsiteX5" fmla="*/ 255023 w 606227"/>
                  <a:gd name="connsiteY5" fmla="*/ 426074 h 533192"/>
                  <a:gd name="connsiteX6" fmla="*/ 216119 w 606227"/>
                  <a:gd name="connsiteY6" fmla="*/ 533192 h 533192"/>
                  <a:gd name="connsiteX7" fmla="*/ 159760 w 606227"/>
                  <a:gd name="connsiteY7" fmla="*/ 533192 h 533192"/>
                  <a:gd name="connsiteX8" fmla="*/ 304170 w 606227"/>
                  <a:gd name="connsiteY8" fmla="*/ 146113 h 533192"/>
                  <a:gd name="connsiteX9" fmla="*/ 292193 w 606227"/>
                  <a:gd name="connsiteY9" fmla="*/ 158070 h 533192"/>
                  <a:gd name="connsiteX10" fmla="*/ 292193 w 606227"/>
                  <a:gd name="connsiteY10" fmla="*/ 298304 h 533192"/>
                  <a:gd name="connsiteX11" fmla="*/ 248833 w 606227"/>
                  <a:gd name="connsiteY11" fmla="*/ 298304 h 533192"/>
                  <a:gd name="connsiteX12" fmla="*/ 248833 w 606227"/>
                  <a:gd name="connsiteY12" fmla="*/ 220448 h 533192"/>
                  <a:gd name="connsiteX13" fmla="*/ 236856 w 606227"/>
                  <a:gd name="connsiteY13" fmla="*/ 208491 h 533192"/>
                  <a:gd name="connsiteX14" fmla="*/ 224786 w 606227"/>
                  <a:gd name="connsiteY14" fmla="*/ 220448 h 533192"/>
                  <a:gd name="connsiteX15" fmla="*/ 224786 w 606227"/>
                  <a:gd name="connsiteY15" fmla="*/ 297841 h 533192"/>
                  <a:gd name="connsiteX16" fmla="*/ 190153 w 606227"/>
                  <a:gd name="connsiteY16" fmla="*/ 297841 h 533192"/>
                  <a:gd name="connsiteX17" fmla="*/ 178176 w 606227"/>
                  <a:gd name="connsiteY17" fmla="*/ 309797 h 533192"/>
                  <a:gd name="connsiteX18" fmla="*/ 190153 w 606227"/>
                  <a:gd name="connsiteY18" fmla="*/ 321846 h 533192"/>
                  <a:gd name="connsiteX19" fmla="*/ 418187 w 606227"/>
                  <a:gd name="connsiteY19" fmla="*/ 321846 h 533192"/>
                  <a:gd name="connsiteX20" fmla="*/ 430165 w 606227"/>
                  <a:gd name="connsiteY20" fmla="*/ 309797 h 533192"/>
                  <a:gd name="connsiteX21" fmla="*/ 418187 w 606227"/>
                  <a:gd name="connsiteY21" fmla="*/ 297841 h 533192"/>
                  <a:gd name="connsiteX22" fmla="*/ 383555 w 606227"/>
                  <a:gd name="connsiteY22" fmla="*/ 297841 h 533192"/>
                  <a:gd name="connsiteX23" fmla="*/ 383555 w 606227"/>
                  <a:gd name="connsiteY23" fmla="*/ 186339 h 533192"/>
                  <a:gd name="connsiteX24" fmla="*/ 371485 w 606227"/>
                  <a:gd name="connsiteY24" fmla="*/ 174382 h 533192"/>
                  <a:gd name="connsiteX25" fmla="*/ 359508 w 606227"/>
                  <a:gd name="connsiteY25" fmla="*/ 186339 h 533192"/>
                  <a:gd name="connsiteX26" fmla="*/ 359508 w 606227"/>
                  <a:gd name="connsiteY26" fmla="*/ 297841 h 533192"/>
                  <a:gd name="connsiteX27" fmla="*/ 316148 w 606227"/>
                  <a:gd name="connsiteY27" fmla="*/ 297841 h 533192"/>
                  <a:gd name="connsiteX28" fmla="*/ 316148 w 606227"/>
                  <a:gd name="connsiteY28" fmla="*/ 158070 h 533192"/>
                  <a:gd name="connsiteX29" fmla="*/ 304170 w 606227"/>
                  <a:gd name="connsiteY29" fmla="*/ 146113 h 533192"/>
                  <a:gd name="connsiteX30" fmla="*/ 47632 w 606227"/>
                  <a:gd name="connsiteY30" fmla="*/ 64920 h 533192"/>
                  <a:gd name="connsiteX31" fmla="*/ 558666 w 606227"/>
                  <a:gd name="connsiteY31" fmla="*/ 64920 h 533192"/>
                  <a:gd name="connsiteX32" fmla="*/ 558666 w 606227"/>
                  <a:gd name="connsiteY32" fmla="*/ 335749 h 533192"/>
                  <a:gd name="connsiteX33" fmla="*/ 498036 w 606227"/>
                  <a:gd name="connsiteY33" fmla="*/ 396366 h 533192"/>
                  <a:gd name="connsiteX34" fmla="*/ 108354 w 606227"/>
                  <a:gd name="connsiteY34" fmla="*/ 396366 h 533192"/>
                  <a:gd name="connsiteX35" fmla="*/ 47632 w 606227"/>
                  <a:gd name="connsiteY35" fmla="*/ 335749 h 533192"/>
                  <a:gd name="connsiteX36" fmla="*/ 0 w 606227"/>
                  <a:gd name="connsiteY36" fmla="*/ 0 h 533192"/>
                  <a:gd name="connsiteX37" fmla="*/ 606227 w 606227"/>
                  <a:gd name="connsiteY37" fmla="*/ 0 h 533192"/>
                  <a:gd name="connsiteX38" fmla="*/ 606227 w 606227"/>
                  <a:gd name="connsiteY38" fmla="*/ 35565 h 533192"/>
                  <a:gd name="connsiteX39" fmla="*/ 0 w 606227"/>
                  <a:gd name="connsiteY39" fmla="*/ 35565 h 53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6227" h="533192">
                    <a:moveTo>
                      <a:pt x="351345" y="426074"/>
                    </a:moveTo>
                    <a:lnTo>
                      <a:pt x="407490" y="426074"/>
                    </a:lnTo>
                    <a:lnTo>
                      <a:pt x="446467" y="533192"/>
                    </a:lnTo>
                    <a:lnTo>
                      <a:pt x="390229" y="533192"/>
                    </a:lnTo>
                    <a:close/>
                    <a:moveTo>
                      <a:pt x="198757" y="426074"/>
                    </a:moveTo>
                    <a:lnTo>
                      <a:pt x="255023" y="426074"/>
                    </a:lnTo>
                    <a:lnTo>
                      <a:pt x="216119" y="533192"/>
                    </a:lnTo>
                    <a:lnTo>
                      <a:pt x="159760" y="533192"/>
                    </a:lnTo>
                    <a:close/>
                    <a:moveTo>
                      <a:pt x="304170" y="146113"/>
                    </a:moveTo>
                    <a:cubicBezTo>
                      <a:pt x="297485" y="146113"/>
                      <a:pt x="292193" y="151396"/>
                      <a:pt x="292193" y="158070"/>
                    </a:cubicBezTo>
                    <a:lnTo>
                      <a:pt x="292193" y="298304"/>
                    </a:lnTo>
                    <a:lnTo>
                      <a:pt x="248833" y="298304"/>
                    </a:lnTo>
                    <a:lnTo>
                      <a:pt x="248833" y="220448"/>
                    </a:lnTo>
                    <a:cubicBezTo>
                      <a:pt x="248833" y="213774"/>
                      <a:pt x="243541" y="208491"/>
                      <a:pt x="236856" y="208491"/>
                    </a:cubicBezTo>
                    <a:cubicBezTo>
                      <a:pt x="230171" y="208491"/>
                      <a:pt x="224786" y="213774"/>
                      <a:pt x="224786" y="220448"/>
                    </a:cubicBezTo>
                    <a:lnTo>
                      <a:pt x="224786" y="297841"/>
                    </a:lnTo>
                    <a:lnTo>
                      <a:pt x="190153" y="297841"/>
                    </a:lnTo>
                    <a:cubicBezTo>
                      <a:pt x="183375" y="297841"/>
                      <a:pt x="177990" y="303031"/>
                      <a:pt x="178176" y="309797"/>
                    </a:cubicBezTo>
                    <a:cubicBezTo>
                      <a:pt x="178176" y="316470"/>
                      <a:pt x="183468" y="321846"/>
                      <a:pt x="190153" y="321846"/>
                    </a:cubicBezTo>
                    <a:lnTo>
                      <a:pt x="418187" y="321846"/>
                    </a:lnTo>
                    <a:cubicBezTo>
                      <a:pt x="424872" y="321846"/>
                      <a:pt x="430165" y="316470"/>
                      <a:pt x="430165" y="309797"/>
                    </a:cubicBezTo>
                    <a:cubicBezTo>
                      <a:pt x="430165" y="303124"/>
                      <a:pt x="424872" y="297841"/>
                      <a:pt x="418187" y="297841"/>
                    </a:cubicBezTo>
                    <a:lnTo>
                      <a:pt x="383555" y="297841"/>
                    </a:lnTo>
                    <a:lnTo>
                      <a:pt x="383555" y="186339"/>
                    </a:lnTo>
                    <a:cubicBezTo>
                      <a:pt x="383555" y="179666"/>
                      <a:pt x="378170" y="174382"/>
                      <a:pt x="371485" y="174382"/>
                    </a:cubicBezTo>
                    <a:cubicBezTo>
                      <a:pt x="364800" y="174382"/>
                      <a:pt x="359508" y="179666"/>
                      <a:pt x="359508" y="186339"/>
                    </a:cubicBezTo>
                    <a:lnTo>
                      <a:pt x="359508" y="297841"/>
                    </a:lnTo>
                    <a:lnTo>
                      <a:pt x="316148" y="297841"/>
                    </a:lnTo>
                    <a:lnTo>
                      <a:pt x="316148" y="158070"/>
                    </a:lnTo>
                    <a:cubicBezTo>
                      <a:pt x="316148" y="151396"/>
                      <a:pt x="310855" y="146113"/>
                      <a:pt x="304170" y="146113"/>
                    </a:cubicBezTo>
                    <a:close/>
                    <a:moveTo>
                      <a:pt x="47632" y="64920"/>
                    </a:moveTo>
                    <a:lnTo>
                      <a:pt x="558666" y="64920"/>
                    </a:lnTo>
                    <a:lnTo>
                      <a:pt x="558666" y="335749"/>
                    </a:lnTo>
                    <a:cubicBezTo>
                      <a:pt x="558666" y="369394"/>
                      <a:pt x="531740" y="396366"/>
                      <a:pt x="498036" y="396366"/>
                    </a:cubicBezTo>
                    <a:lnTo>
                      <a:pt x="108354" y="396366"/>
                    </a:lnTo>
                    <a:cubicBezTo>
                      <a:pt x="74651" y="396366"/>
                      <a:pt x="47632" y="369394"/>
                      <a:pt x="47632" y="335749"/>
                    </a:cubicBezTo>
                    <a:close/>
                    <a:moveTo>
                      <a:pt x="0" y="0"/>
                    </a:moveTo>
                    <a:lnTo>
                      <a:pt x="606227" y="0"/>
                    </a:lnTo>
                    <a:lnTo>
                      <a:pt x="606227" y="35565"/>
                    </a:lnTo>
                    <a:lnTo>
                      <a:pt x="0" y="355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3"/>
              <p:cNvSpPr>
                <a:spLocks noChangeAspect="1"/>
              </p:cNvSpPr>
              <p:nvPr/>
            </p:nvSpPr>
            <p:spPr bwMode="auto">
              <a:xfrm>
                <a:off x="11847" y="5873"/>
                <a:ext cx="454" cy="471"/>
              </a:xfrm>
              <a:custGeom>
                <a:avLst/>
                <a:gdLst>
                  <a:gd name="T0" fmla="*/ 4668 w 7548"/>
                  <a:gd name="T1" fmla="*/ 7172 h 7848"/>
                  <a:gd name="T2" fmla="*/ 7548 w 7548"/>
                  <a:gd name="T3" fmla="*/ 6668 h 7848"/>
                  <a:gd name="T4" fmla="*/ 7044 w 7548"/>
                  <a:gd name="T5" fmla="*/ 656 h 7848"/>
                  <a:gd name="T6" fmla="*/ 4637 w 7548"/>
                  <a:gd name="T7" fmla="*/ 658 h 7848"/>
                  <a:gd name="T8" fmla="*/ 0 w 7548"/>
                  <a:gd name="T9" fmla="*/ 619 h 7848"/>
                  <a:gd name="T10" fmla="*/ 4637 w 7548"/>
                  <a:gd name="T11" fmla="*/ 7848 h 7848"/>
                  <a:gd name="T12" fmla="*/ 4668 w 7548"/>
                  <a:gd name="T13" fmla="*/ 944 h 7848"/>
                  <a:gd name="T14" fmla="*/ 7260 w 7548"/>
                  <a:gd name="T15" fmla="*/ 1160 h 7848"/>
                  <a:gd name="T16" fmla="*/ 7044 w 7548"/>
                  <a:gd name="T17" fmla="*/ 6884 h 7848"/>
                  <a:gd name="T18" fmla="*/ 4637 w 7548"/>
                  <a:gd name="T19" fmla="*/ 6881 h 7848"/>
                  <a:gd name="T20" fmla="*/ 6083 w 7548"/>
                  <a:gd name="T21" fmla="*/ 5067 h 7848"/>
                  <a:gd name="T22" fmla="*/ 7131 w 7548"/>
                  <a:gd name="T23" fmla="*/ 4806 h 7848"/>
                  <a:gd name="T24" fmla="*/ 6545 w 7548"/>
                  <a:gd name="T25" fmla="*/ 4450 h 7848"/>
                  <a:gd name="T26" fmla="*/ 6777 w 7548"/>
                  <a:gd name="T27" fmla="*/ 4310 h 7848"/>
                  <a:gd name="T28" fmla="*/ 6545 w 7548"/>
                  <a:gd name="T29" fmla="*/ 4206 h 7848"/>
                  <a:gd name="T30" fmla="*/ 6777 w 7548"/>
                  <a:gd name="T31" fmla="*/ 4084 h 7848"/>
                  <a:gd name="T32" fmla="*/ 6545 w 7548"/>
                  <a:gd name="T33" fmla="*/ 3980 h 7848"/>
                  <a:gd name="T34" fmla="*/ 6777 w 7548"/>
                  <a:gd name="T35" fmla="*/ 3862 h 7848"/>
                  <a:gd name="T36" fmla="*/ 6545 w 7548"/>
                  <a:gd name="T37" fmla="*/ 3758 h 7848"/>
                  <a:gd name="T38" fmla="*/ 7131 w 7548"/>
                  <a:gd name="T39" fmla="*/ 3666 h 7848"/>
                  <a:gd name="T40" fmla="*/ 6083 w 7548"/>
                  <a:gd name="T41" fmla="*/ 3311 h 7848"/>
                  <a:gd name="T42" fmla="*/ 6438 w 7548"/>
                  <a:gd name="T43" fmla="*/ 3666 h 7848"/>
                  <a:gd name="T44" fmla="*/ 6438 w 7548"/>
                  <a:gd name="T45" fmla="*/ 3862 h 7848"/>
                  <a:gd name="T46" fmla="*/ 6438 w 7548"/>
                  <a:gd name="T47" fmla="*/ 4084 h 7848"/>
                  <a:gd name="T48" fmla="*/ 6438 w 7548"/>
                  <a:gd name="T49" fmla="*/ 4310 h 7848"/>
                  <a:gd name="T50" fmla="*/ 6083 w 7548"/>
                  <a:gd name="T51" fmla="*/ 4450 h 7848"/>
                  <a:gd name="T52" fmla="*/ 4637 w 7548"/>
                  <a:gd name="T53" fmla="*/ 4790 h 7848"/>
                  <a:gd name="T54" fmla="*/ 5814 w 7548"/>
                  <a:gd name="T55" fmla="*/ 4663 h 7848"/>
                  <a:gd name="T56" fmla="*/ 4637 w 7548"/>
                  <a:gd name="T57" fmla="*/ 3454 h 7848"/>
                  <a:gd name="T58" fmla="*/ 6083 w 7548"/>
                  <a:gd name="T59" fmla="*/ 3311 h 7848"/>
                  <a:gd name="T60" fmla="*/ 4637 w 7548"/>
                  <a:gd name="T61" fmla="*/ 3033 h 7848"/>
                  <a:gd name="T62" fmla="*/ 4668 w 7548"/>
                  <a:gd name="T63" fmla="*/ 944 h 7848"/>
                  <a:gd name="T64" fmla="*/ 1427 w 7548"/>
                  <a:gd name="T65" fmla="*/ 4744 h 7848"/>
                  <a:gd name="T66" fmla="*/ 1683 w 7548"/>
                  <a:gd name="T67" fmla="*/ 3420 h 7848"/>
                  <a:gd name="T68" fmla="*/ 985 w 7548"/>
                  <a:gd name="T69" fmla="*/ 3429 h 7848"/>
                  <a:gd name="T70" fmla="*/ 2081 w 7548"/>
                  <a:gd name="T71" fmla="*/ 3082 h 7848"/>
                  <a:gd name="T72" fmla="*/ 3657 w 7548"/>
                  <a:gd name="T73" fmla="*/ 4847 h 7848"/>
                  <a:gd name="T74" fmla="*/ 2255 w 7548"/>
                  <a:gd name="T75" fmla="*/ 4572 h 7848"/>
                  <a:gd name="T76" fmla="*/ 3092 w 7548"/>
                  <a:gd name="T77" fmla="*/ 3357 h 7848"/>
                  <a:gd name="T78" fmla="*/ 2331 w 7548"/>
                  <a:gd name="T79" fmla="*/ 3049 h 7848"/>
                  <a:gd name="T80" fmla="*/ 3643 w 7548"/>
                  <a:gd name="T81" fmla="*/ 3242 h 7848"/>
                  <a:gd name="T82" fmla="*/ 2782 w 7548"/>
                  <a:gd name="T83" fmla="*/ 4475 h 7848"/>
                  <a:gd name="T84" fmla="*/ 3657 w 7548"/>
                  <a:gd name="T85" fmla="*/ 4847 h 7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48" h="7848">
                    <a:moveTo>
                      <a:pt x="4637" y="7170"/>
                    </a:moveTo>
                    <a:cubicBezTo>
                      <a:pt x="4647" y="7171"/>
                      <a:pt x="4658" y="7172"/>
                      <a:pt x="4668" y="7172"/>
                    </a:cubicBezTo>
                    <a:lnTo>
                      <a:pt x="7044" y="7172"/>
                    </a:lnTo>
                    <a:cubicBezTo>
                      <a:pt x="7322" y="7172"/>
                      <a:pt x="7548" y="6946"/>
                      <a:pt x="7548" y="6668"/>
                    </a:cubicBezTo>
                    <a:lnTo>
                      <a:pt x="7548" y="1160"/>
                    </a:lnTo>
                    <a:cubicBezTo>
                      <a:pt x="7548" y="882"/>
                      <a:pt x="7322" y="656"/>
                      <a:pt x="7044" y="656"/>
                    </a:cubicBezTo>
                    <a:lnTo>
                      <a:pt x="4668" y="656"/>
                    </a:lnTo>
                    <a:cubicBezTo>
                      <a:pt x="4658" y="656"/>
                      <a:pt x="4647" y="657"/>
                      <a:pt x="4637" y="658"/>
                    </a:cubicBezTo>
                    <a:lnTo>
                      <a:pt x="4637" y="0"/>
                    </a:lnTo>
                    <a:lnTo>
                      <a:pt x="0" y="619"/>
                    </a:lnTo>
                    <a:lnTo>
                      <a:pt x="0" y="7213"/>
                    </a:lnTo>
                    <a:lnTo>
                      <a:pt x="4637" y="7848"/>
                    </a:lnTo>
                    <a:lnTo>
                      <a:pt x="4637" y="7170"/>
                    </a:lnTo>
                    <a:close/>
                    <a:moveTo>
                      <a:pt x="4668" y="944"/>
                    </a:moveTo>
                    <a:lnTo>
                      <a:pt x="7044" y="944"/>
                    </a:lnTo>
                    <a:cubicBezTo>
                      <a:pt x="7163" y="944"/>
                      <a:pt x="7260" y="1041"/>
                      <a:pt x="7260" y="1160"/>
                    </a:cubicBezTo>
                    <a:lnTo>
                      <a:pt x="7260" y="6668"/>
                    </a:lnTo>
                    <a:cubicBezTo>
                      <a:pt x="7260" y="6787"/>
                      <a:pt x="7163" y="6884"/>
                      <a:pt x="7044" y="6884"/>
                    </a:cubicBezTo>
                    <a:lnTo>
                      <a:pt x="4668" y="6884"/>
                    </a:lnTo>
                    <a:cubicBezTo>
                      <a:pt x="4658" y="6884"/>
                      <a:pt x="4647" y="6882"/>
                      <a:pt x="4637" y="6881"/>
                    </a:cubicBezTo>
                    <a:lnTo>
                      <a:pt x="4637" y="5067"/>
                    </a:lnTo>
                    <a:lnTo>
                      <a:pt x="6083" y="5067"/>
                    </a:lnTo>
                    <a:lnTo>
                      <a:pt x="6083" y="4806"/>
                    </a:lnTo>
                    <a:lnTo>
                      <a:pt x="7131" y="4806"/>
                    </a:lnTo>
                    <a:lnTo>
                      <a:pt x="7131" y="4450"/>
                    </a:lnTo>
                    <a:lnTo>
                      <a:pt x="6545" y="4450"/>
                    </a:lnTo>
                    <a:lnTo>
                      <a:pt x="6545" y="4310"/>
                    </a:lnTo>
                    <a:lnTo>
                      <a:pt x="6777" y="4310"/>
                    </a:lnTo>
                    <a:lnTo>
                      <a:pt x="6777" y="4206"/>
                    </a:lnTo>
                    <a:lnTo>
                      <a:pt x="6545" y="4206"/>
                    </a:lnTo>
                    <a:lnTo>
                      <a:pt x="6545" y="4084"/>
                    </a:lnTo>
                    <a:lnTo>
                      <a:pt x="6777" y="4084"/>
                    </a:lnTo>
                    <a:lnTo>
                      <a:pt x="6777" y="3980"/>
                    </a:lnTo>
                    <a:lnTo>
                      <a:pt x="6545" y="3980"/>
                    </a:lnTo>
                    <a:lnTo>
                      <a:pt x="6545" y="3862"/>
                    </a:lnTo>
                    <a:lnTo>
                      <a:pt x="6777" y="3862"/>
                    </a:lnTo>
                    <a:lnTo>
                      <a:pt x="6777" y="3758"/>
                    </a:lnTo>
                    <a:lnTo>
                      <a:pt x="6545" y="3758"/>
                    </a:lnTo>
                    <a:lnTo>
                      <a:pt x="6545" y="3666"/>
                    </a:lnTo>
                    <a:lnTo>
                      <a:pt x="7131" y="3666"/>
                    </a:lnTo>
                    <a:lnTo>
                      <a:pt x="7131" y="3311"/>
                    </a:lnTo>
                    <a:lnTo>
                      <a:pt x="6083" y="3311"/>
                    </a:lnTo>
                    <a:lnTo>
                      <a:pt x="6083" y="3666"/>
                    </a:lnTo>
                    <a:lnTo>
                      <a:pt x="6438" y="3666"/>
                    </a:lnTo>
                    <a:lnTo>
                      <a:pt x="6438" y="3758"/>
                    </a:lnTo>
                    <a:lnTo>
                      <a:pt x="6438" y="3862"/>
                    </a:lnTo>
                    <a:lnTo>
                      <a:pt x="6438" y="3980"/>
                    </a:lnTo>
                    <a:lnTo>
                      <a:pt x="6438" y="4084"/>
                    </a:lnTo>
                    <a:lnTo>
                      <a:pt x="6438" y="4206"/>
                    </a:lnTo>
                    <a:lnTo>
                      <a:pt x="6438" y="4310"/>
                    </a:lnTo>
                    <a:lnTo>
                      <a:pt x="6438" y="4450"/>
                    </a:lnTo>
                    <a:lnTo>
                      <a:pt x="6083" y="4450"/>
                    </a:lnTo>
                    <a:lnTo>
                      <a:pt x="6083" y="4790"/>
                    </a:lnTo>
                    <a:lnTo>
                      <a:pt x="4637" y="4790"/>
                    </a:lnTo>
                    <a:lnTo>
                      <a:pt x="4637" y="4663"/>
                    </a:lnTo>
                    <a:lnTo>
                      <a:pt x="5814" y="4663"/>
                    </a:lnTo>
                    <a:lnTo>
                      <a:pt x="5814" y="3454"/>
                    </a:lnTo>
                    <a:lnTo>
                      <a:pt x="4637" y="3454"/>
                    </a:lnTo>
                    <a:lnTo>
                      <a:pt x="4637" y="3311"/>
                    </a:lnTo>
                    <a:lnTo>
                      <a:pt x="6083" y="3311"/>
                    </a:lnTo>
                    <a:lnTo>
                      <a:pt x="6083" y="3033"/>
                    </a:lnTo>
                    <a:lnTo>
                      <a:pt x="4637" y="3033"/>
                    </a:lnTo>
                    <a:lnTo>
                      <a:pt x="4637" y="947"/>
                    </a:lnTo>
                    <a:cubicBezTo>
                      <a:pt x="4647" y="946"/>
                      <a:pt x="4658" y="944"/>
                      <a:pt x="4668" y="944"/>
                    </a:cubicBezTo>
                    <a:close/>
                    <a:moveTo>
                      <a:pt x="2081" y="3332"/>
                    </a:moveTo>
                    <a:lnTo>
                      <a:pt x="1427" y="4744"/>
                    </a:lnTo>
                    <a:lnTo>
                      <a:pt x="1053" y="4727"/>
                    </a:lnTo>
                    <a:lnTo>
                      <a:pt x="1683" y="3420"/>
                    </a:lnTo>
                    <a:lnTo>
                      <a:pt x="1683" y="3415"/>
                    </a:lnTo>
                    <a:lnTo>
                      <a:pt x="985" y="3429"/>
                    </a:lnTo>
                    <a:lnTo>
                      <a:pt x="985" y="3121"/>
                    </a:lnTo>
                    <a:lnTo>
                      <a:pt x="2081" y="3082"/>
                    </a:lnTo>
                    <a:lnTo>
                      <a:pt x="2081" y="3332"/>
                    </a:lnTo>
                    <a:close/>
                    <a:moveTo>
                      <a:pt x="3657" y="4847"/>
                    </a:moveTo>
                    <a:lnTo>
                      <a:pt x="2255" y="4782"/>
                    </a:lnTo>
                    <a:lnTo>
                      <a:pt x="2255" y="4572"/>
                    </a:lnTo>
                    <a:lnTo>
                      <a:pt x="3092" y="3368"/>
                    </a:lnTo>
                    <a:lnTo>
                      <a:pt x="3092" y="3357"/>
                    </a:lnTo>
                    <a:lnTo>
                      <a:pt x="2331" y="3373"/>
                    </a:lnTo>
                    <a:lnTo>
                      <a:pt x="2331" y="3049"/>
                    </a:lnTo>
                    <a:lnTo>
                      <a:pt x="3643" y="3001"/>
                    </a:lnTo>
                    <a:lnTo>
                      <a:pt x="3643" y="3242"/>
                    </a:lnTo>
                    <a:lnTo>
                      <a:pt x="2782" y="4464"/>
                    </a:lnTo>
                    <a:lnTo>
                      <a:pt x="2782" y="4475"/>
                    </a:lnTo>
                    <a:lnTo>
                      <a:pt x="3657" y="4502"/>
                    </a:lnTo>
                    <a:lnTo>
                      <a:pt x="3657" y="4847"/>
                    </a:lnTo>
                    <a:lnTo>
                      <a:pt x="3657" y="48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3"/>
              <p:cNvSpPr>
                <a:spLocks noChangeAspect="1"/>
              </p:cNvSpPr>
              <p:nvPr/>
            </p:nvSpPr>
            <p:spPr bwMode="auto">
              <a:xfrm>
                <a:off x="12631" y="3669"/>
                <a:ext cx="567" cy="508"/>
              </a:xfrm>
              <a:custGeom>
                <a:avLst/>
                <a:gdLst>
                  <a:gd name="connsiteX0" fmla="*/ 187163 w 607639"/>
                  <a:gd name="connsiteY0" fmla="*/ 266102 h 544483"/>
                  <a:gd name="connsiteX1" fmla="*/ 211979 w 607639"/>
                  <a:gd name="connsiteY1" fmla="*/ 352827 h 544483"/>
                  <a:gd name="connsiteX2" fmla="*/ 161101 w 607639"/>
                  <a:gd name="connsiteY2" fmla="*/ 352827 h 544483"/>
                  <a:gd name="connsiteX3" fmla="*/ 152027 w 607639"/>
                  <a:gd name="connsiteY3" fmla="*/ 178959 h 544483"/>
                  <a:gd name="connsiteX4" fmla="*/ 54562 w 607639"/>
                  <a:gd name="connsiteY4" fmla="*/ 458812 h 544483"/>
                  <a:gd name="connsiteX5" fmla="*/ 133068 w 607639"/>
                  <a:gd name="connsiteY5" fmla="*/ 458812 h 544483"/>
                  <a:gd name="connsiteX6" fmla="*/ 149624 w 607639"/>
                  <a:gd name="connsiteY6" fmla="*/ 403979 h 544483"/>
                  <a:gd name="connsiteX7" fmla="*/ 224302 w 607639"/>
                  <a:gd name="connsiteY7" fmla="*/ 403979 h 544483"/>
                  <a:gd name="connsiteX8" fmla="*/ 241214 w 607639"/>
                  <a:gd name="connsiteY8" fmla="*/ 458812 h 544483"/>
                  <a:gd name="connsiteX9" fmla="*/ 319364 w 607639"/>
                  <a:gd name="connsiteY9" fmla="*/ 458812 h 544483"/>
                  <a:gd name="connsiteX10" fmla="*/ 222255 w 607639"/>
                  <a:gd name="connsiteY10" fmla="*/ 178959 h 544483"/>
                  <a:gd name="connsiteX11" fmla="*/ 420819 w 607639"/>
                  <a:gd name="connsiteY11" fmla="*/ 172744 h 544483"/>
                  <a:gd name="connsiteX12" fmla="*/ 445762 w 607639"/>
                  <a:gd name="connsiteY12" fmla="*/ 259469 h 544483"/>
                  <a:gd name="connsiteX13" fmla="*/ 420641 w 607639"/>
                  <a:gd name="connsiteY13" fmla="*/ 259469 h 544483"/>
                  <a:gd name="connsiteX14" fmla="*/ 420641 w 607639"/>
                  <a:gd name="connsiteY14" fmla="*/ 173366 h 544483"/>
                  <a:gd name="connsiteX15" fmla="*/ 0 w 607639"/>
                  <a:gd name="connsiteY15" fmla="*/ 93288 h 544483"/>
                  <a:gd name="connsiteX16" fmla="*/ 373926 w 607639"/>
                  <a:gd name="connsiteY16" fmla="*/ 93288 h 544483"/>
                  <a:gd name="connsiteX17" fmla="*/ 373926 w 607639"/>
                  <a:gd name="connsiteY17" fmla="*/ 544483 h 544483"/>
                  <a:gd name="connsiteX18" fmla="*/ 0 w 607639"/>
                  <a:gd name="connsiteY18" fmla="*/ 544483 h 544483"/>
                  <a:gd name="connsiteX19" fmla="*/ 233713 w 607639"/>
                  <a:gd name="connsiteY19" fmla="*/ 0 h 544483"/>
                  <a:gd name="connsiteX20" fmla="*/ 607639 w 607639"/>
                  <a:gd name="connsiteY20" fmla="*/ 0 h 544483"/>
                  <a:gd name="connsiteX21" fmla="*/ 607639 w 607639"/>
                  <a:gd name="connsiteY21" fmla="*/ 451125 h 544483"/>
                  <a:gd name="connsiteX22" fmla="*/ 420632 w 607639"/>
                  <a:gd name="connsiteY22" fmla="*/ 451125 h 544483"/>
                  <a:gd name="connsiteX23" fmla="*/ 420632 w 607639"/>
                  <a:gd name="connsiteY23" fmla="*/ 310704 h 544483"/>
                  <a:gd name="connsiteX24" fmla="*/ 457926 w 607639"/>
                  <a:gd name="connsiteY24" fmla="*/ 310704 h 544483"/>
                  <a:gd name="connsiteX25" fmla="*/ 474927 w 607639"/>
                  <a:gd name="connsiteY25" fmla="*/ 365539 h 544483"/>
                  <a:gd name="connsiteX26" fmla="*/ 553077 w 607639"/>
                  <a:gd name="connsiteY26" fmla="*/ 365539 h 544483"/>
                  <a:gd name="connsiteX27" fmla="*/ 455968 w 607639"/>
                  <a:gd name="connsiteY27" fmla="*/ 85675 h 544483"/>
                  <a:gd name="connsiteX28" fmla="*/ 420632 w 607639"/>
                  <a:gd name="connsiteY28" fmla="*/ 85675 h 544483"/>
                  <a:gd name="connsiteX29" fmla="*/ 420632 w 607639"/>
                  <a:gd name="connsiteY29" fmla="*/ 46659 h 544483"/>
                  <a:gd name="connsiteX30" fmla="*/ 233713 w 607639"/>
                  <a:gd name="connsiteY30" fmla="*/ 46659 h 54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639" h="544483">
                    <a:moveTo>
                      <a:pt x="187163" y="266102"/>
                    </a:moveTo>
                    <a:lnTo>
                      <a:pt x="211979" y="352827"/>
                    </a:lnTo>
                    <a:lnTo>
                      <a:pt x="161101" y="352827"/>
                    </a:lnTo>
                    <a:close/>
                    <a:moveTo>
                      <a:pt x="152027" y="178959"/>
                    </a:moveTo>
                    <a:lnTo>
                      <a:pt x="54562" y="458812"/>
                    </a:lnTo>
                    <a:lnTo>
                      <a:pt x="133068" y="458812"/>
                    </a:lnTo>
                    <a:lnTo>
                      <a:pt x="149624" y="403979"/>
                    </a:lnTo>
                    <a:lnTo>
                      <a:pt x="224302" y="403979"/>
                    </a:lnTo>
                    <a:lnTo>
                      <a:pt x="241214" y="458812"/>
                    </a:lnTo>
                    <a:lnTo>
                      <a:pt x="319364" y="458812"/>
                    </a:lnTo>
                    <a:lnTo>
                      <a:pt x="222255" y="178959"/>
                    </a:lnTo>
                    <a:close/>
                    <a:moveTo>
                      <a:pt x="420819" y="172744"/>
                    </a:moveTo>
                    <a:lnTo>
                      <a:pt x="445762" y="259469"/>
                    </a:lnTo>
                    <a:lnTo>
                      <a:pt x="420641" y="259469"/>
                    </a:lnTo>
                    <a:lnTo>
                      <a:pt x="420641" y="173366"/>
                    </a:lnTo>
                    <a:close/>
                    <a:moveTo>
                      <a:pt x="0" y="93288"/>
                    </a:moveTo>
                    <a:lnTo>
                      <a:pt x="373926" y="93288"/>
                    </a:lnTo>
                    <a:lnTo>
                      <a:pt x="373926" y="544483"/>
                    </a:lnTo>
                    <a:lnTo>
                      <a:pt x="0" y="544483"/>
                    </a:lnTo>
                    <a:close/>
                    <a:moveTo>
                      <a:pt x="233713" y="0"/>
                    </a:moveTo>
                    <a:lnTo>
                      <a:pt x="607639" y="0"/>
                    </a:lnTo>
                    <a:lnTo>
                      <a:pt x="607639" y="451125"/>
                    </a:lnTo>
                    <a:lnTo>
                      <a:pt x="420632" y="451125"/>
                    </a:lnTo>
                    <a:lnTo>
                      <a:pt x="420632" y="310704"/>
                    </a:lnTo>
                    <a:lnTo>
                      <a:pt x="457926" y="310704"/>
                    </a:lnTo>
                    <a:lnTo>
                      <a:pt x="474927" y="365539"/>
                    </a:lnTo>
                    <a:lnTo>
                      <a:pt x="553077" y="365539"/>
                    </a:lnTo>
                    <a:lnTo>
                      <a:pt x="455968" y="85675"/>
                    </a:lnTo>
                    <a:lnTo>
                      <a:pt x="420632" y="85675"/>
                    </a:lnTo>
                    <a:lnTo>
                      <a:pt x="420632" y="46659"/>
                    </a:lnTo>
                    <a:lnTo>
                      <a:pt x="233713" y="466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90" name="图片 89" descr="jhk-158070372128WPS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87" y="1552674"/>
            <a:ext cx="2387600" cy="238760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26381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973821" y="3349108"/>
            <a:ext cx="716416" cy="552448"/>
            <a:chOff x="10866438" y="3185886"/>
            <a:chExt cx="901700" cy="695326"/>
          </a:xfrm>
        </p:grpSpPr>
        <p:sp>
          <p:nvSpPr>
            <p:cNvPr id="6" name="矩形 5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1246" y="3349108"/>
            <a:ext cx="716416" cy="552448"/>
            <a:chOff x="423863" y="3185886"/>
            <a:chExt cx="901700" cy="695326"/>
          </a:xfrm>
        </p:grpSpPr>
        <p:sp>
          <p:nvSpPr>
            <p:cNvPr id="9" name="矩形 8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014775" y="2201509"/>
            <a:ext cx="238937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02115" y="2924363"/>
            <a:ext cx="17449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一、概述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02115" y="3638920"/>
            <a:ext cx="2659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二、工具及配置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02115" y="4353478"/>
            <a:ext cx="2354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三、网络传输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01764" y="2924363"/>
            <a:ext cx="2354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五、内存溢出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01764" y="3638920"/>
            <a:ext cx="2354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六、线程阻塞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01764" y="4353478"/>
            <a:ext cx="20497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七、数据库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14775" y="152810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2C4F88"/>
                </a:solidFill>
                <a:cs typeface="+mn-ea"/>
                <a:sym typeface="+mn-lt"/>
              </a:rPr>
              <a:t>目录</a:t>
            </a:r>
            <a:endParaRPr lang="zh-CN" altLang="en-US" sz="4000" b="1" dirty="0">
              <a:solidFill>
                <a:srgbClr val="2C4F88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2115" y="5062546"/>
            <a:ext cx="2354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四、网络攻击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01764" y="5062545"/>
            <a:ext cx="17449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426AAC"/>
                </a:solidFill>
                <a:cs typeface="+mn-ea"/>
                <a:sym typeface="+mn-lt"/>
              </a:rPr>
              <a:t>八、结语</a:t>
            </a:r>
            <a:endParaRPr lang="zh-CN" altLang="en-US" sz="24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线程阻塞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案例分享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任意多边形: 形状 2"/>
          <p:cNvSpPr/>
          <p:nvPr/>
        </p:nvSpPr>
        <p:spPr>
          <a:xfrm rot="2758124">
            <a:off x="8827510" y="2763712"/>
            <a:ext cx="2287325" cy="2287323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662" tIns="293662" rIns="293662" bIns="293662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0" kern="120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7012" y="1959569"/>
            <a:ext cx="4610100" cy="4079614"/>
            <a:chOff x="787400" y="1927717"/>
            <a:chExt cx="4610100" cy="4079614"/>
          </a:xfrm>
        </p:grpSpPr>
        <p:grpSp>
          <p:nvGrpSpPr>
            <p:cNvPr id="5" name="组合 4"/>
            <p:cNvGrpSpPr/>
            <p:nvPr/>
          </p:nvGrpSpPr>
          <p:grpSpPr>
            <a:xfrm>
              <a:off x="787400" y="1927717"/>
              <a:ext cx="4610100" cy="1201185"/>
              <a:chOff x="6489700" y="1652159"/>
              <a:chExt cx="4610100" cy="1201185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7203954" y="1652159"/>
                <a:ext cx="3895846" cy="1201185"/>
                <a:chOff x="7341748" y="2106690"/>
                <a:chExt cx="3895846" cy="1201185"/>
              </a:xfrm>
            </p:grpSpPr>
            <p:sp>
              <p:nvSpPr>
                <p:cNvPr id="19" name="文本框 19"/>
                <p:cNvSpPr txBox="1"/>
                <p:nvPr/>
              </p:nvSpPr>
              <p:spPr>
                <a:xfrm>
                  <a:off x="7341748" y="2106690"/>
                  <a:ext cx="10972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400" b="1" dirty="0">
                      <a:solidFill>
                        <a:srgbClr val="426AAC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同步锁</a:t>
                  </a:r>
                  <a:endParaRPr lang="zh-CN" altLang="en-US" sz="2400" b="1" dirty="0">
                    <a:solidFill>
                      <a:srgbClr val="426AAC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  <p:sp>
              <p:nvSpPr>
                <p:cNvPr id="20" name="文本框 20"/>
                <p:cNvSpPr txBox="1"/>
                <p:nvPr/>
              </p:nvSpPr>
              <p:spPr>
                <a:xfrm>
                  <a:off x="7341748" y="2477930"/>
                  <a:ext cx="3895846" cy="82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系统为了减少数据库的并发访问，增加了同步锁，导致线程阻塞。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426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01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87400" y="3375693"/>
              <a:ext cx="4610100" cy="1189079"/>
              <a:chOff x="6489700" y="1652159"/>
              <a:chExt cx="4610100" cy="1189079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203954" y="1652159"/>
                <a:ext cx="3895846" cy="1189079"/>
                <a:chOff x="7341748" y="2106690"/>
                <a:chExt cx="3895846" cy="1189079"/>
              </a:xfrm>
            </p:grpSpPr>
            <p:sp>
              <p:nvSpPr>
                <p:cNvPr id="14" name="文本框 15"/>
                <p:cNvSpPr txBox="1"/>
                <p:nvPr/>
              </p:nvSpPr>
              <p:spPr>
                <a:xfrm>
                  <a:off x="7341748" y="2106690"/>
                  <a:ext cx="17068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400" b="1" dirty="0">
                      <a:solidFill>
                        <a:srgbClr val="426AAC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第三方调用</a:t>
                  </a:r>
                  <a:endParaRPr lang="zh-CN" altLang="en-US" sz="2400" b="1" dirty="0">
                    <a:solidFill>
                      <a:srgbClr val="426AAC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  <p:sp>
              <p:nvSpPr>
                <p:cNvPr id="15" name="文本框 16"/>
                <p:cNvSpPr txBox="1"/>
                <p:nvPr/>
              </p:nvSpPr>
              <p:spPr>
                <a:xfrm>
                  <a:off x="7341748" y="2465824"/>
                  <a:ext cx="3895846" cy="82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系统在事务中调用了第三方接口，第三方结果返回慢导致线程阻塞。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426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02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87400" y="4823669"/>
              <a:ext cx="4610100" cy="1183662"/>
              <a:chOff x="6489700" y="1652159"/>
              <a:chExt cx="4610100" cy="1183662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203954" y="1652159"/>
                <a:ext cx="3895846" cy="1183662"/>
                <a:chOff x="7341748" y="2106690"/>
                <a:chExt cx="3895846" cy="1183662"/>
              </a:xfrm>
            </p:grpSpPr>
            <p:sp>
              <p:nvSpPr>
                <p:cNvPr id="10" name="文本框 11"/>
                <p:cNvSpPr txBox="1"/>
                <p:nvPr/>
              </p:nvSpPr>
              <p:spPr>
                <a:xfrm>
                  <a:off x="7341748" y="2106690"/>
                  <a:ext cx="678815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b="1" dirty="0">
                      <a:solidFill>
                        <a:srgbClr val="426AAC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I/O</a:t>
                  </a:r>
                  <a:endParaRPr lang="en-US" altLang="zh-CN" sz="2400" b="1" dirty="0">
                    <a:solidFill>
                      <a:srgbClr val="426AAC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  <p:sp>
              <p:nvSpPr>
                <p:cNvPr id="11" name="文本框 12"/>
                <p:cNvSpPr txBox="1"/>
                <p:nvPr/>
              </p:nvSpPr>
              <p:spPr>
                <a:xfrm>
                  <a:off x="7341748" y="2460407"/>
                  <a:ext cx="3895846" cy="82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系统采用负载均衡，频繁访问共享文件目录下的同一文件，导致线程阻塞。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</p:grpSp>
          <p:sp>
            <p:nvSpPr>
              <p:cNvPr id="9" name="椭圆 8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426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03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518029" y="1744520"/>
            <a:ext cx="1671983" cy="1671984"/>
            <a:chOff x="7718054" y="1744520"/>
            <a:chExt cx="1671983" cy="1671984"/>
          </a:xfrm>
        </p:grpSpPr>
        <p:sp>
          <p:nvSpPr>
            <p:cNvPr id="22" name="任意多边形: 形状 1"/>
            <p:cNvSpPr/>
            <p:nvPr/>
          </p:nvSpPr>
          <p:spPr>
            <a:xfrm rot="2758124">
              <a:off x="7718053" y="1744520"/>
              <a:ext cx="1671984" cy="1671983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662" tIns="293662" rIns="293662" bIns="293662" numCol="1" spcCol="1270" anchor="ctr" anchorCtr="0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3" name="文本框 21"/>
            <p:cNvSpPr txBox="1"/>
            <p:nvPr/>
          </p:nvSpPr>
          <p:spPr>
            <a:xfrm>
              <a:off x="8000047" y="2349679"/>
              <a:ext cx="110109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同步锁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23470" y="2996027"/>
            <a:ext cx="1671983" cy="1671984"/>
            <a:chOff x="6423495" y="2996027"/>
            <a:chExt cx="1671983" cy="1671984"/>
          </a:xfrm>
        </p:grpSpPr>
        <p:sp>
          <p:nvSpPr>
            <p:cNvPr id="25" name="任意多边形: 形状 3"/>
            <p:cNvSpPr/>
            <p:nvPr/>
          </p:nvSpPr>
          <p:spPr>
            <a:xfrm rot="2758124">
              <a:off x="6423494" y="2996027"/>
              <a:ext cx="1671984" cy="1671983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662" tIns="293662" rIns="293662" bIns="293662" numCol="1" spcCol="1270" anchor="ctr" anchorCtr="0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6" name="文本框 22"/>
            <p:cNvSpPr txBox="1"/>
            <p:nvPr/>
          </p:nvSpPr>
          <p:spPr>
            <a:xfrm>
              <a:off x="6710568" y="3492601"/>
              <a:ext cx="10972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第三方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调用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74978" y="4290586"/>
            <a:ext cx="1671983" cy="1671984"/>
            <a:chOff x="7675003" y="4290586"/>
            <a:chExt cx="1671983" cy="1671984"/>
          </a:xfrm>
        </p:grpSpPr>
        <p:sp>
          <p:nvSpPr>
            <p:cNvPr id="28" name="任意多边形: 形状 4"/>
            <p:cNvSpPr/>
            <p:nvPr/>
          </p:nvSpPr>
          <p:spPr>
            <a:xfrm rot="2758124">
              <a:off x="7675002" y="4290586"/>
              <a:ext cx="1671984" cy="1671983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662" tIns="293662" rIns="293662" bIns="293662" numCol="1" spcCol="1270" anchor="ctr" anchorCtr="0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9" name="文本框 23"/>
            <p:cNvSpPr txBox="1"/>
            <p:nvPr/>
          </p:nvSpPr>
          <p:spPr>
            <a:xfrm>
              <a:off x="8210361" y="4896380"/>
              <a:ext cx="67881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I/O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07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数据库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69055" y="4555490"/>
            <a:ext cx="4453890" cy="337185"/>
            <a:chOff x="7904" y="6739"/>
            <a:chExt cx="7014" cy="531"/>
          </a:xfrm>
        </p:grpSpPr>
        <p:sp>
          <p:nvSpPr>
            <p:cNvPr id="15" name="TextBox 11"/>
            <p:cNvSpPr txBox="1"/>
            <p:nvPr/>
          </p:nvSpPr>
          <p:spPr>
            <a:xfrm>
              <a:off x="7904" y="6739"/>
              <a:ext cx="29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问题分析与定位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10882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解决方向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2900" y="6739"/>
              <a:ext cx="201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lvl="1" indent="-285750" algn="l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案例分</a:t>
              </a: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享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数据库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问题分析与定位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Isosceles Triangle 7"/>
          <p:cNvSpPr/>
          <p:nvPr/>
        </p:nvSpPr>
        <p:spPr>
          <a:xfrm rot="10800000">
            <a:off x="7031641" y="2345396"/>
            <a:ext cx="1532128" cy="1320800"/>
          </a:xfrm>
          <a:prstGeom prst="triangle">
            <a:avLst/>
          </a:prstGeom>
          <a:solidFill>
            <a:srgbClr val="84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5" name="Isosceles Triangle 9"/>
          <p:cNvSpPr/>
          <p:nvPr/>
        </p:nvSpPr>
        <p:spPr>
          <a:xfrm rot="10800000">
            <a:off x="3636046" y="2345396"/>
            <a:ext cx="1532128" cy="1320800"/>
          </a:xfrm>
          <a:prstGeom prst="triangle">
            <a:avLst/>
          </a:prstGeom>
          <a:solidFill>
            <a:srgbClr val="42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" name="Isosceles Triangle 10"/>
          <p:cNvSpPr/>
          <p:nvPr/>
        </p:nvSpPr>
        <p:spPr>
          <a:xfrm>
            <a:off x="4491580" y="2665341"/>
            <a:ext cx="1532128" cy="1320800"/>
          </a:xfrm>
          <a:prstGeom prst="triangle">
            <a:avLst/>
          </a:prstGeom>
          <a:solidFill>
            <a:srgbClr val="669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4B3FF"/>
              </a:solidFill>
              <a:cs typeface="+mn-ea"/>
              <a:sym typeface="+mn-lt"/>
            </a:endParaRPr>
          </a:p>
        </p:txBody>
      </p:sp>
      <p:sp>
        <p:nvSpPr>
          <p:cNvPr id="7" name="Isosceles Triangle 11"/>
          <p:cNvSpPr/>
          <p:nvPr/>
        </p:nvSpPr>
        <p:spPr>
          <a:xfrm>
            <a:off x="6189378" y="2665341"/>
            <a:ext cx="1532128" cy="1320800"/>
          </a:xfrm>
          <a:prstGeom prst="triangle">
            <a:avLst/>
          </a:prstGeom>
          <a:solidFill>
            <a:srgbClr val="42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246348" y="2633484"/>
            <a:ext cx="342742" cy="323342"/>
            <a:chOff x="3498850" y="1541463"/>
            <a:chExt cx="504825" cy="476250"/>
          </a:xfrm>
          <a:solidFill>
            <a:schemeClr val="bg1"/>
          </a:solidFill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743325" y="1801813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498850" y="1541463"/>
              <a:ext cx="504825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5075983" y="3381982"/>
            <a:ext cx="335294" cy="336379"/>
            <a:chOff x="3206750" y="1381125"/>
            <a:chExt cx="490538" cy="492125"/>
          </a:xfrm>
          <a:solidFill>
            <a:schemeClr val="bg1"/>
          </a:solidFill>
        </p:grpSpPr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3206750" y="1381125"/>
              <a:ext cx="490538" cy="492125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406775" y="1458913"/>
              <a:ext cx="114300" cy="114300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4" name="Group 18"/>
          <p:cNvGrpSpPr/>
          <p:nvPr/>
        </p:nvGrpSpPr>
        <p:grpSpPr>
          <a:xfrm>
            <a:off x="5978190" y="2579618"/>
            <a:ext cx="263311" cy="377208"/>
            <a:chOff x="3741341" y="1604128"/>
            <a:chExt cx="341313" cy="488950"/>
          </a:xfrm>
          <a:solidFill>
            <a:schemeClr val="bg1"/>
          </a:solidFill>
        </p:grpSpPr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3741341" y="1604128"/>
              <a:ext cx="341313" cy="48895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819128" y="1680328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6730800" y="3418321"/>
            <a:ext cx="415938" cy="263700"/>
            <a:chOff x="7726363" y="1603045"/>
            <a:chExt cx="876914" cy="555955"/>
          </a:xfrm>
          <a:solidFill>
            <a:schemeClr val="bg1"/>
          </a:solidFill>
        </p:grpSpPr>
        <p:grpSp>
          <p:nvGrpSpPr>
            <p:cNvPr id="19" name="Group 22"/>
            <p:cNvGrpSpPr/>
            <p:nvPr/>
          </p:nvGrpSpPr>
          <p:grpSpPr>
            <a:xfrm>
              <a:off x="7726363" y="1666875"/>
              <a:ext cx="492125" cy="492125"/>
              <a:chOff x="7726363" y="1666875"/>
              <a:chExt cx="492125" cy="492125"/>
            </a:xfrm>
            <a:grpFill/>
          </p:grpSpPr>
          <p:sp>
            <p:nvSpPr>
              <p:cNvPr id="24" name="Freeform 10"/>
              <p:cNvSpPr>
                <a:spLocks noEditPoints="1"/>
              </p:cNvSpPr>
              <p:nvPr/>
            </p:nvSpPr>
            <p:spPr bwMode="auto">
              <a:xfrm>
                <a:off x="7726363" y="1666875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5" name="Freeform 11"/>
              <p:cNvSpPr>
                <a:spLocks noEditPoints="1"/>
              </p:cNvSpPr>
              <p:nvPr/>
            </p:nvSpPr>
            <p:spPr bwMode="auto">
              <a:xfrm>
                <a:off x="7866063" y="1806575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6" name="Freeform 12"/>
              <p:cNvSpPr>
                <a:spLocks noEditPoints="1"/>
              </p:cNvSpPr>
              <p:nvPr/>
            </p:nvSpPr>
            <p:spPr bwMode="auto">
              <a:xfrm>
                <a:off x="7912101" y="1852613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23"/>
            <p:cNvGrpSpPr/>
            <p:nvPr/>
          </p:nvGrpSpPr>
          <p:grpSpPr>
            <a:xfrm>
              <a:off x="8191089" y="1603045"/>
              <a:ext cx="412188" cy="412188"/>
              <a:chOff x="7726363" y="1666875"/>
              <a:chExt cx="492125" cy="492125"/>
            </a:xfrm>
            <a:grpFill/>
          </p:grpSpPr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7726363" y="1666875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7866063" y="1806575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7912101" y="1852613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Group 30"/>
          <p:cNvGrpSpPr/>
          <p:nvPr/>
        </p:nvGrpSpPr>
        <p:grpSpPr>
          <a:xfrm>
            <a:off x="7639768" y="2600718"/>
            <a:ext cx="315873" cy="298324"/>
            <a:chOff x="10261600" y="2471738"/>
            <a:chExt cx="514350" cy="485775"/>
          </a:xfrm>
          <a:solidFill>
            <a:schemeClr val="bg1"/>
          </a:solidFill>
        </p:grpSpPr>
        <p:sp>
          <p:nvSpPr>
            <p:cNvPr id="28" name="Freeform 16"/>
            <p:cNvSpPr/>
            <p:nvPr/>
          </p:nvSpPr>
          <p:spPr bwMode="auto">
            <a:xfrm>
              <a:off x="10261600" y="2722563"/>
              <a:ext cx="476250" cy="234950"/>
            </a:xfrm>
            <a:custGeom>
              <a:avLst/>
              <a:gdLst>
                <a:gd name="T0" fmla="*/ 121 w 124"/>
                <a:gd name="T1" fmla="*/ 19 h 61"/>
                <a:gd name="T2" fmla="*/ 116 w 124"/>
                <a:gd name="T3" fmla="*/ 21 h 61"/>
                <a:gd name="T4" fmla="*/ 66 w 124"/>
                <a:gd name="T5" fmla="*/ 53 h 61"/>
                <a:gd name="T6" fmla="*/ 19 w 124"/>
                <a:gd name="T7" fmla="*/ 25 h 61"/>
                <a:gd name="T8" fmla="*/ 29 w 124"/>
                <a:gd name="T9" fmla="*/ 19 h 61"/>
                <a:gd name="T10" fmla="*/ 29 w 124"/>
                <a:gd name="T11" fmla="*/ 16 h 61"/>
                <a:gd name="T12" fmla="*/ 3 w 124"/>
                <a:gd name="T13" fmla="*/ 1 h 61"/>
                <a:gd name="T14" fmla="*/ 0 w 124"/>
                <a:gd name="T15" fmla="*/ 2 h 61"/>
                <a:gd name="T16" fmla="*/ 0 w 124"/>
                <a:gd name="T17" fmla="*/ 32 h 61"/>
                <a:gd name="T18" fmla="*/ 3 w 124"/>
                <a:gd name="T19" fmla="*/ 34 h 61"/>
                <a:gd name="T20" fmla="*/ 12 w 124"/>
                <a:gd name="T21" fmla="*/ 29 h 61"/>
                <a:gd name="T22" fmla="*/ 66 w 124"/>
                <a:gd name="T23" fmla="*/ 61 h 61"/>
                <a:gd name="T24" fmla="*/ 123 w 124"/>
                <a:gd name="T25" fmla="*/ 24 h 61"/>
                <a:gd name="T26" fmla="*/ 121 w 124"/>
                <a:gd name="T2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61">
                  <a:moveTo>
                    <a:pt x="121" y="19"/>
                  </a:moveTo>
                  <a:cubicBezTo>
                    <a:pt x="119" y="18"/>
                    <a:pt x="117" y="19"/>
                    <a:pt x="116" y="21"/>
                  </a:cubicBezTo>
                  <a:cubicBezTo>
                    <a:pt x="108" y="41"/>
                    <a:pt x="88" y="53"/>
                    <a:pt x="66" y="53"/>
                  </a:cubicBezTo>
                  <a:cubicBezTo>
                    <a:pt x="46" y="53"/>
                    <a:pt x="28" y="42"/>
                    <a:pt x="19" y="25"/>
                  </a:cubicBezTo>
                  <a:cubicBezTo>
                    <a:pt x="24" y="22"/>
                    <a:pt x="29" y="20"/>
                    <a:pt x="29" y="19"/>
                  </a:cubicBezTo>
                  <a:cubicBezTo>
                    <a:pt x="31" y="18"/>
                    <a:pt x="31" y="17"/>
                    <a:pt x="29" y="16"/>
                  </a:cubicBezTo>
                  <a:cubicBezTo>
                    <a:pt x="28" y="15"/>
                    <a:pt x="4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0" y="30"/>
                    <a:pt x="0" y="32"/>
                  </a:cubicBezTo>
                  <a:cubicBezTo>
                    <a:pt x="0" y="34"/>
                    <a:pt x="1" y="35"/>
                    <a:pt x="3" y="34"/>
                  </a:cubicBezTo>
                  <a:cubicBezTo>
                    <a:pt x="3" y="34"/>
                    <a:pt x="7" y="32"/>
                    <a:pt x="12" y="29"/>
                  </a:cubicBezTo>
                  <a:cubicBezTo>
                    <a:pt x="23" y="49"/>
                    <a:pt x="43" y="61"/>
                    <a:pt x="66" y="61"/>
                  </a:cubicBezTo>
                  <a:cubicBezTo>
                    <a:pt x="91" y="61"/>
                    <a:pt x="114" y="47"/>
                    <a:pt x="123" y="24"/>
                  </a:cubicBezTo>
                  <a:cubicBezTo>
                    <a:pt x="124" y="22"/>
                    <a:pt x="123" y="20"/>
                    <a:pt x="12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10296525" y="2471738"/>
              <a:ext cx="479425" cy="239712"/>
            </a:xfrm>
            <a:custGeom>
              <a:avLst/>
              <a:gdLst>
                <a:gd name="T0" fmla="*/ 125 w 125"/>
                <a:gd name="T1" fmla="*/ 29 h 62"/>
                <a:gd name="T2" fmla="*/ 122 w 125"/>
                <a:gd name="T3" fmla="*/ 28 h 62"/>
                <a:gd name="T4" fmla="*/ 112 w 125"/>
                <a:gd name="T5" fmla="*/ 33 h 62"/>
                <a:gd name="T6" fmla="*/ 57 w 125"/>
                <a:gd name="T7" fmla="*/ 0 h 62"/>
                <a:gd name="T8" fmla="*/ 0 w 125"/>
                <a:gd name="T9" fmla="*/ 38 h 62"/>
                <a:gd name="T10" fmla="*/ 2 w 125"/>
                <a:gd name="T11" fmla="*/ 43 h 62"/>
                <a:gd name="T12" fmla="*/ 8 w 125"/>
                <a:gd name="T13" fmla="*/ 41 h 62"/>
                <a:gd name="T14" fmla="*/ 57 w 125"/>
                <a:gd name="T15" fmla="*/ 8 h 62"/>
                <a:gd name="T16" fmla="*/ 106 w 125"/>
                <a:gd name="T17" fmla="*/ 37 h 62"/>
                <a:gd name="T18" fmla="*/ 96 w 125"/>
                <a:gd name="T19" fmla="*/ 43 h 62"/>
                <a:gd name="T20" fmla="*/ 96 w 125"/>
                <a:gd name="T21" fmla="*/ 46 h 62"/>
                <a:gd name="T22" fmla="*/ 122 w 125"/>
                <a:gd name="T23" fmla="*/ 61 h 62"/>
                <a:gd name="T24" fmla="*/ 125 w 125"/>
                <a:gd name="T25" fmla="*/ 60 h 62"/>
                <a:gd name="T26" fmla="*/ 125 w 125"/>
                <a:gd name="T27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62">
                  <a:moveTo>
                    <a:pt x="125" y="29"/>
                  </a:moveTo>
                  <a:cubicBezTo>
                    <a:pt x="125" y="28"/>
                    <a:pt x="124" y="27"/>
                    <a:pt x="122" y="28"/>
                  </a:cubicBezTo>
                  <a:cubicBezTo>
                    <a:pt x="122" y="28"/>
                    <a:pt x="118" y="30"/>
                    <a:pt x="112" y="33"/>
                  </a:cubicBezTo>
                  <a:cubicBezTo>
                    <a:pt x="103" y="13"/>
                    <a:pt x="82" y="0"/>
                    <a:pt x="57" y="0"/>
                  </a:cubicBezTo>
                  <a:cubicBezTo>
                    <a:pt x="32" y="0"/>
                    <a:pt x="10" y="15"/>
                    <a:pt x="0" y="38"/>
                  </a:cubicBezTo>
                  <a:cubicBezTo>
                    <a:pt x="0" y="40"/>
                    <a:pt x="0" y="42"/>
                    <a:pt x="2" y="43"/>
                  </a:cubicBezTo>
                  <a:cubicBezTo>
                    <a:pt x="5" y="44"/>
                    <a:pt x="7" y="43"/>
                    <a:pt x="8" y="41"/>
                  </a:cubicBezTo>
                  <a:cubicBezTo>
                    <a:pt x="16" y="21"/>
                    <a:pt x="36" y="8"/>
                    <a:pt x="57" y="8"/>
                  </a:cubicBezTo>
                  <a:cubicBezTo>
                    <a:pt x="79" y="8"/>
                    <a:pt x="97" y="19"/>
                    <a:pt x="106" y="37"/>
                  </a:cubicBezTo>
                  <a:cubicBezTo>
                    <a:pt x="101" y="40"/>
                    <a:pt x="96" y="43"/>
                    <a:pt x="96" y="43"/>
                  </a:cubicBezTo>
                  <a:cubicBezTo>
                    <a:pt x="94" y="44"/>
                    <a:pt x="94" y="46"/>
                    <a:pt x="96" y="46"/>
                  </a:cubicBezTo>
                  <a:cubicBezTo>
                    <a:pt x="97" y="47"/>
                    <a:pt x="121" y="60"/>
                    <a:pt x="122" y="61"/>
                  </a:cubicBezTo>
                  <a:cubicBezTo>
                    <a:pt x="124" y="62"/>
                    <a:pt x="125" y="61"/>
                    <a:pt x="125" y="60"/>
                  </a:cubicBezTo>
                  <a:cubicBezTo>
                    <a:pt x="125" y="57"/>
                    <a:pt x="125" y="31"/>
                    <a:pt x="12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cxnSp>
        <p:nvCxnSpPr>
          <p:cNvPr id="30" name="Straight Connector 33"/>
          <p:cNvCxnSpPr/>
          <p:nvPr/>
        </p:nvCxnSpPr>
        <p:spPr>
          <a:xfrm flipH="1">
            <a:off x="3292775" y="2029358"/>
            <a:ext cx="110927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4"/>
          <p:cNvCxnSpPr>
            <a:stCxn id="49" idx="4"/>
          </p:cNvCxnSpPr>
          <p:nvPr/>
        </p:nvCxnSpPr>
        <p:spPr>
          <a:xfrm flipH="1">
            <a:off x="6099908" y="3224186"/>
            <a:ext cx="1905" cy="12858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5"/>
          <p:cNvCxnSpPr/>
          <p:nvPr/>
        </p:nvCxnSpPr>
        <p:spPr>
          <a:xfrm flipV="1">
            <a:off x="4401250" y="2025450"/>
            <a:ext cx="0" cy="3199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6"/>
          <p:cNvCxnSpPr/>
          <p:nvPr/>
        </p:nvCxnSpPr>
        <p:spPr>
          <a:xfrm flipH="1">
            <a:off x="7788750" y="2029358"/>
            <a:ext cx="110927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7"/>
          <p:cNvCxnSpPr/>
          <p:nvPr/>
        </p:nvCxnSpPr>
        <p:spPr>
          <a:xfrm flipV="1">
            <a:off x="7791079" y="2025450"/>
            <a:ext cx="0" cy="3199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8"/>
          <p:cNvCxnSpPr/>
          <p:nvPr/>
        </p:nvCxnSpPr>
        <p:spPr>
          <a:xfrm flipH="1" flipV="1">
            <a:off x="4147818" y="4299738"/>
            <a:ext cx="110927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9"/>
          <p:cNvCxnSpPr/>
          <p:nvPr/>
        </p:nvCxnSpPr>
        <p:spPr>
          <a:xfrm>
            <a:off x="5256293" y="3983700"/>
            <a:ext cx="0" cy="3199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0"/>
          <p:cNvCxnSpPr/>
          <p:nvPr/>
        </p:nvCxnSpPr>
        <p:spPr>
          <a:xfrm flipH="1" flipV="1">
            <a:off x="6952534" y="4299738"/>
            <a:ext cx="110927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1"/>
          <p:cNvCxnSpPr/>
          <p:nvPr/>
        </p:nvCxnSpPr>
        <p:spPr>
          <a:xfrm>
            <a:off x="6954863" y="3983700"/>
            <a:ext cx="0" cy="3199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2"/>
          <p:cNvSpPr txBox="1"/>
          <p:nvPr/>
        </p:nvSpPr>
        <p:spPr>
          <a:xfrm>
            <a:off x="1629694" y="1532837"/>
            <a:ext cx="16762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spc="300" dirty="0">
                <a:solidFill>
                  <a:srgbClr val="426AAC"/>
                </a:solidFill>
                <a:cs typeface="+mn-ea"/>
                <a:sym typeface="+mn-lt"/>
              </a:rPr>
              <a:t>查看阻塞</a:t>
            </a:r>
            <a:endParaRPr lang="zh-CN" altLang="en-US" sz="1600" b="1" spc="300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1131038" y="1847069"/>
            <a:ext cx="221803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通过jvisualvm，查看当前阻塞进程中是否存阻塞在数据库操作中。</a:t>
            </a:r>
            <a:endParaRPr sz="14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TextBox 44"/>
          <p:cNvSpPr txBox="1"/>
          <p:nvPr/>
        </p:nvSpPr>
        <p:spPr>
          <a:xfrm>
            <a:off x="2467820" y="3803217"/>
            <a:ext cx="16762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spc="300" dirty="0">
                <a:solidFill>
                  <a:srgbClr val="426AAC"/>
                </a:solidFill>
                <a:cs typeface="+mn-ea"/>
                <a:sym typeface="+mn-lt"/>
              </a:rPr>
              <a:t>查看耗时</a:t>
            </a:r>
            <a:endParaRPr lang="id-ID" sz="1600" b="1" spc="300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42" name="TextBox 45"/>
          <p:cNvSpPr txBox="1"/>
          <p:nvPr/>
        </p:nvSpPr>
        <p:spPr>
          <a:xfrm>
            <a:off x="1973663" y="4096242"/>
            <a:ext cx="221803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通过数据库客户端，查询数据库SQL执行的耗时，由高到低排列。</a:t>
            </a:r>
            <a:endParaRPr sz="14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46"/>
          <p:cNvSpPr txBox="1"/>
          <p:nvPr/>
        </p:nvSpPr>
        <p:spPr>
          <a:xfrm>
            <a:off x="8068338" y="3803217"/>
            <a:ext cx="195663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426AAC"/>
                </a:solidFill>
                <a:cs typeface="+mn-ea"/>
                <a:sym typeface="+mn-lt"/>
              </a:rPr>
              <a:t>增加日志</a:t>
            </a:r>
            <a:endParaRPr lang="id-ID" sz="1600" b="1" spc="300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44" name="TextBox 47"/>
          <p:cNvSpPr txBox="1"/>
          <p:nvPr/>
        </p:nvSpPr>
        <p:spPr>
          <a:xfrm>
            <a:off x="8069135" y="4096242"/>
            <a:ext cx="24462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通过代码增加日志输出，打印耗时高的SQL输出到日志中，方便后续优化。</a:t>
            </a:r>
            <a:endParaRPr sz="14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8896352" y="1556987"/>
            <a:ext cx="188042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426AAC"/>
                </a:solidFill>
                <a:cs typeface="+mn-ea"/>
                <a:sym typeface="+mn-lt"/>
              </a:rPr>
              <a:t>对比分析</a:t>
            </a:r>
            <a:endParaRPr lang="id-ID" sz="1600" b="1" spc="300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46" name="TextBox 49"/>
          <p:cNvSpPr txBox="1"/>
          <p:nvPr/>
        </p:nvSpPr>
        <p:spPr>
          <a:xfrm>
            <a:off x="8896985" y="1849755"/>
            <a:ext cx="28162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找到执行慢的代码段后，拿到对应SQL，看看SQL到底只是在框架中执行慢，还是在客户端工具中执行也慢，进而进一步分析问题。</a:t>
            </a:r>
            <a:endParaRPr sz="14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5243630" y="4716069"/>
            <a:ext cx="178138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426AAC"/>
                </a:solidFill>
                <a:cs typeface="+mn-ea"/>
                <a:sym typeface="+mn-lt"/>
              </a:rPr>
              <a:t>查看死锁</a:t>
            </a:r>
            <a:endParaRPr lang="id-ID" sz="1600" b="1" spc="300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sp>
        <p:nvSpPr>
          <p:cNvPr id="48" name="TextBox 51"/>
          <p:cNvSpPr txBox="1"/>
          <p:nvPr/>
        </p:nvSpPr>
        <p:spPr>
          <a:xfrm>
            <a:off x="5244426" y="5009094"/>
            <a:ext cx="24462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通过数据库客户端，查询数据库是否存在死锁，找到导致死锁的SQL。</a:t>
            </a:r>
            <a:endParaRPr sz="14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381573" y="1783998"/>
            <a:ext cx="1440000" cy="1440000"/>
          </a:xfrm>
          <a:prstGeom prst="ellipse">
            <a:avLst/>
          </a:prstGeom>
          <a:blipFill>
            <a:blip r:embed="rId2" cstate="screen"/>
            <a:stretch>
              <a:fillRect t="-25081" b="-24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5" grpId="0" bldLvl="0" animBg="1"/>
      <p:bldP spid="6" grpId="0" bldLvl="0" animBg="1"/>
      <p:bldP spid="7" grpId="0" bldLvl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数据库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解决方向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Freeform 5"/>
          <p:cNvSpPr/>
          <p:nvPr/>
        </p:nvSpPr>
        <p:spPr bwMode="auto">
          <a:xfrm>
            <a:off x="588088" y="189370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1937294" y="418843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286500" y="1902917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4635706" y="418843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1937294" y="2664756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2C4F88"/>
              </a:gs>
              <a:gs pos="45000">
                <a:srgbClr val="6691D6"/>
              </a:gs>
              <a:gs pos="100000">
                <a:srgbClr val="426AAC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索引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3286500" y="342659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2C4F88"/>
              </a:gs>
              <a:gs pos="45000">
                <a:srgbClr val="6691D6"/>
              </a:gs>
              <a:gs pos="100000">
                <a:srgbClr val="426AAC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减少</a:t>
            </a:r>
            <a:endParaRPr lang="zh-CN" altLang="en-US" sz="2000" b="1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关联</a:t>
            </a:r>
            <a:endParaRPr lang="zh-CN" altLang="en-US" sz="2000" b="1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4635706" y="2664756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2C4F88"/>
              </a:gs>
              <a:gs pos="45000">
                <a:srgbClr val="6691D6"/>
              </a:gs>
              <a:gs pos="100000">
                <a:srgbClr val="426AAC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分表</a:t>
            </a:r>
            <a:endParaRPr lang="zh-CN" altLang="en-US" sz="2000" b="1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578523" y="342659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2C4F88"/>
              </a:gs>
              <a:gs pos="45000">
                <a:srgbClr val="6691D6"/>
              </a:gs>
              <a:gs pos="100000">
                <a:srgbClr val="426AAC"/>
              </a:gs>
            </a:gsLst>
            <a:lin ang="135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419100" dist="838200" dir="2700000" sx="90000" sy="90000" algn="tl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kern="0" dirty="0">
                <a:solidFill>
                  <a:prstClr val="white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rPr>
              <a:t>优化</a:t>
            </a:r>
            <a:endParaRPr lang="zh-CN" altLang="en-US" sz="2000" b="1" kern="0" dirty="0">
              <a:solidFill>
                <a:prstClr val="white"/>
              </a:solidFill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31965" y="1751330"/>
            <a:ext cx="4638675" cy="570230"/>
            <a:chOff x="10759" y="2758"/>
            <a:chExt cx="7305" cy="898"/>
          </a:xfrm>
        </p:grpSpPr>
        <p:sp>
          <p:nvSpPr>
            <p:cNvPr id="11" name="TextBox 37"/>
            <p:cNvSpPr txBox="1"/>
            <p:nvPr/>
          </p:nvSpPr>
          <p:spPr>
            <a:xfrm>
              <a:off x="11594" y="2758"/>
              <a:ext cx="6471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通过数据库客户端工具，查看SQL的执行计划，分析耗时高的主要节点，进行SQL优化。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759" y="2839"/>
              <a:ext cx="737" cy="737"/>
            </a:xfrm>
            <a:prstGeom prst="ellipse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31965" y="2491740"/>
            <a:ext cx="4639310" cy="570865"/>
            <a:chOff x="10759" y="2758"/>
            <a:chExt cx="7306" cy="899"/>
          </a:xfrm>
        </p:grpSpPr>
        <p:sp>
          <p:nvSpPr>
            <p:cNvPr id="23" name="TextBox 37"/>
            <p:cNvSpPr txBox="1"/>
            <p:nvPr/>
          </p:nvSpPr>
          <p:spPr>
            <a:xfrm>
              <a:off x="11594" y="2758"/>
              <a:ext cx="6471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针对执行计划，查看关键表索引是否有被使用到，如果没有被使用到，应该有针对性的增加索引，优化查询速度。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759" y="2839"/>
              <a:ext cx="737" cy="737"/>
            </a:xfrm>
            <a:prstGeom prst="ellipse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31965" y="3232150"/>
            <a:ext cx="4639310" cy="570865"/>
            <a:chOff x="10759" y="2758"/>
            <a:chExt cx="7306" cy="899"/>
          </a:xfrm>
        </p:grpSpPr>
        <p:sp>
          <p:nvSpPr>
            <p:cNvPr id="26" name="TextBox 37"/>
            <p:cNvSpPr txBox="1"/>
            <p:nvPr/>
          </p:nvSpPr>
          <p:spPr>
            <a:xfrm>
              <a:off x="11594" y="2758"/>
              <a:ext cx="6471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尽量不用或少用用不到索引的操作符如：in，!=，like = '%xxxx%'等，用到这些操作符会进行全表查询，影响性能。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759" y="2839"/>
              <a:ext cx="737" cy="737"/>
            </a:xfrm>
            <a:prstGeom prst="ellipse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33870" y="3972560"/>
            <a:ext cx="4639310" cy="810260"/>
            <a:chOff x="10759" y="2758"/>
            <a:chExt cx="7306" cy="1276"/>
          </a:xfrm>
        </p:grpSpPr>
        <p:sp>
          <p:nvSpPr>
            <p:cNvPr id="29" name="TextBox 37"/>
            <p:cNvSpPr txBox="1"/>
            <p:nvPr/>
          </p:nvSpPr>
          <p:spPr>
            <a:xfrm>
              <a:off x="11594" y="2758"/>
              <a:ext cx="6471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尽可能少用关联查询，如果使用关联查询，要尽量保证关联表之间索引能被使用到，适当调整表查询前后的顺序，或者是查询条件的顺序，可能有益于查询性能。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0759" y="2839"/>
              <a:ext cx="737" cy="737"/>
            </a:xfrm>
            <a:prstGeom prst="ellipse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31965" y="4952365"/>
            <a:ext cx="4639310" cy="810260"/>
            <a:chOff x="10759" y="2758"/>
            <a:chExt cx="7306" cy="1276"/>
          </a:xfrm>
        </p:grpSpPr>
        <p:sp>
          <p:nvSpPr>
            <p:cNvPr id="32" name="TextBox 37"/>
            <p:cNvSpPr txBox="1"/>
            <p:nvPr/>
          </p:nvSpPr>
          <p:spPr>
            <a:xfrm>
              <a:off x="11594" y="2758"/>
              <a:ext cx="6471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当数据量巨大且无法保证用到索引或用了索引仍然存在性能问题时，可以通过考虑分表，将不常用的历史数据独立出来，进行分表查询。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759" y="2839"/>
              <a:ext cx="737" cy="737"/>
            </a:xfrm>
            <a:prstGeom prst="ellipse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数据库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案例分享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53019" y="2959546"/>
            <a:ext cx="4854989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系统主要功能查询、保存慢。经过排查，发现线程存在阻塞。该阻塞是由于数据库执行慢导致的。分析执行计划，优化索引后得以解决。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使用过一段时间后，仍然会偶发性慢，最终采用分表迁移历史数据方式解决问题。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29" y="2392692"/>
            <a:ext cx="3714750" cy="2476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5017" y="1562063"/>
            <a:ext cx="10201965" cy="39948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53019" y="1876604"/>
            <a:ext cx="2638957" cy="836627"/>
            <a:chOff x="1871695" y="2058321"/>
            <a:chExt cx="2638957" cy="836627"/>
          </a:xfrm>
          <a:effectLst>
            <a:outerShdw blurRad="139700" dist="889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Freeform 8"/>
            <p:cNvSpPr/>
            <p:nvPr/>
          </p:nvSpPr>
          <p:spPr>
            <a:xfrm>
              <a:off x="1871695" y="2058321"/>
              <a:ext cx="2638957" cy="836627"/>
            </a:xfrm>
            <a:prstGeom prst="roundRect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61030" tIns="309406" rIns="361030" bIns="309406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351385" y="2253281"/>
              <a:ext cx="1679575" cy="4603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索引</a:t>
              </a: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&amp;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分表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70000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08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200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结语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7" y="1381539"/>
            <a:ext cx="10684565" cy="4437478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3756991" y="1038983"/>
            <a:ext cx="6561170" cy="5317628"/>
          </a:xfrm>
          <a:prstGeom prst="parallelogram">
            <a:avLst>
              <a:gd name="adj" fmla="val 17111"/>
            </a:avLst>
          </a:prstGeom>
          <a:solidFill>
            <a:schemeClr val="bg1"/>
          </a:solidFill>
          <a:ln w="25400">
            <a:solidFill>
              <a:srgbClr val="4A72B1"/>
            </a:solidFill>
          </a:ln>
          <a:effectLst>
            <a:outerShdw blurRad="254000" dist="127000" dir="27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84102" y="2448723"/>
            <a:ext cx="4385467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碰到性能问题时，千万不要慌，重启系统就好了。其实最主要的是第一时间跟进，保存现场，dump线程堆栈，拷贝日志，进而分析问题，解决问题，不一定一次就能解决，但是可以找准方向，增加日志输出等方式，为在下次重现时增加更多的分析数据及手段，性能问题总会留下一丝蛛丝马迹，只要顺着蛛丝马迹去寻找，总能找到突破口，进而解决问题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3683" y="1485164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426AAC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结语</a:t>
            </a:r>
            <a:endParaRPr lang="zh-CN" altLang="en-US" sz="3600" b="1" dirty="0">
              <a:solidFill>
                <a:srgbClr val="426AAC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55521" y="2123049"/>
            <a:ext cx="1544320" cy="0"/>
          </a:xfrm>
          <a:prstGeom prst="line">
            <a:avLst/>
          </a:prstGeom>
          <a:ln w="25400">
            <a:solidFill>
              <a:srgbClr val="4A7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4" grpId="0" bldLvl="0" animBg="1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57745" y="476123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谢谢大家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19" y="226016"/>
            <a:ext cx="843955" cy="39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70000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200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概述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75183" y="4294789"/>
            <a:ext cx="0" cy="156500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 bwMode="auto">
          <a:xfrm>
            <a:off x="4920615" y="4291330"/>
            <a:ext cx="5814060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defTabSz="45720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charset="-122"/>
              </a:rPr>
              <a:t>    系统运行过程中，经常会碰到各种各样的性能问题。引起性能问题的原因多种多样，分析排查起来经常无从入手。</a:t>
            </a:r>
            <a:endParaRPr lang="en-US" altLang="zh-CN" sz="1600" dirty="0"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indent="0" defTabSz="45720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charset="-122"/>
              </a:rPr>
              <a:t>    </a:t>
            </a:r>
            <a:r>
              <a:rPr lang="zh-CN" altLang="en-US" sz="1600" dirty="0">
                <a:latin typeface="Century Gothic" panose="020B0502020202020204" pitchFamily="34" charset="0"/>
                <a:ea typeface="微软雅黑" panose="020B0503020204020204" charset="-122"/>
              </a:rPr>
              <a:t>本次分享</a:t>
            </a: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charset="-122"/>
              </a:rPr>
              <a:t>将</a:t>
            </a:r>
            <a:r>
              <a:rPr lang="zh-CN" altLang="en-US" sz="1600" dirty="0">
                <a:latin typeface="Century Gothic" panose="020B0502020202020204" pitchFamily="34" charset="0"/>
                <a:ea typeface="微软雅黑" panose="020B0503020204020204" charset="-122"/>
              </a:rPr>
              <a:t>对我</a:t>
            </a: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charset="-122"/>
              </a:rPr>
              <a:t>曾经遇到过的性能问题</a:t>
            </a:r>
            <a:r>
              <a:rPr lang="zh-CN" altLang="en-US" sz="1600" dirty="0">
                <a:latin typeface="Century Gothic" panose="020B0502020202020204" pitchFamily="34" charset="0"/>
                <a:ea typeface="微软雅黑" panose="020B0503020204020204" charset="-122"/>
              </a:rPr>
              <a:t>进行</a:t>
            </a: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charset="-122"/>
              </a:rPr>
              <a:t>归类总结，便于以后遇到性能问题时的排查、分析、解决。</a:t>
            </a:r>
            <a:endParaRPr lang="en-US" altLang="zh-CN" sz="1600" dirty="0"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1460" y="4723765"/>
            <a:ext cx="165481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457200"/>
            <a:r>
              <a:rPr lang="zh-CN" altLang="en-US" sz="4000" b="1" dirty="0">
                <a:solidFill>
                  <a:srgbClr val="426AAC"/>
                </a:solidFill>
                <a:latin typeface="Arial" panose="020B0604020202020204"/>
                <a:ea typeface="微软雅黑" panose="020B0503020204020204" charset="-122"/>
              </a:rPr>
              <a:t>概述</a:t>
            </a:r>
            <a:endParaRPr lang="zh-CN" altLang="en-US" sz="4000" b="1" dirty="0">
              <a:solidFill>
                <a:srgbClr val="426AAC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" name="图片 4" descr="loginb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1280795"/>
            <a:ext cx="12190730" cy="24269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工具及配置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18949" y="4574239"/>
            <a:ext cx="2153920" cy="344170"/>
            <a:chOff x="4720" y="5587"/>
            <a:chExt cx="3392" cy="542"/>
          </a:xfrm>
        </p:grpSpPr>
        <p:sp>
          <p:nvSpPr>
            <p:cNvPr id="15" name="TextBox 11"/>
            <p:cNvSpPr txBox="1"/>
            <p:nvPr/>
          </p:nvSpPr>
          <p:spPr>
            <a:xfrm>
              <a:off x="4720" y="5587"/>
              <a:ext cx="13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工具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4" y="5598"/>
              <a:ext cx="13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lvl="1" indent="-285750"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426AAC"/>
                  </a:solidFill>
                  <a:cs typeface="+mn-ea"/>
                  <a:sym typeface="+mn-lt"/>
                </a:rPr>
                <a:t>配置</a:t>
              </a:r>
              <a:endParaRPr lang="zh-CN" altLang="en-US" sz="1600" b="1" dirty="0">
                <a:solidFill>
                  <a:srgbClr val="426AA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工具及配置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工具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6096000" y="1700530"/>
            <a:ext cx="14605" cy="222758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 flipH="1">
            <a:off x="5092700" y="4121150"/>
            <a:ext cx="2006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rgbClr val="426AAC"/>
                </a:solidFill>
                <a:cs typeface="+mn-ea"/>
                <a:sym typeface="+mn-lt"/>
              </a:rPr>
              <a:t>jvisualvm</a:t>
            </a:r>
            <a:endParaRPr lang="zh-CN" altLang="en-US" sz="2800" b="1" dirty="0">
              <a:solidFill>
                <a:srgbClr val="426AAC"/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01920" y="4709160"/>
            <a:ext cx="1745615" cy="10160"/>
          </a:xfrm>
          <a:prstGeom prst="line">
            <a:avLst/>
          </a:prstGeom>
          <a:ln w="38100" cap="flat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4"/>
          <p:cNvSpPr txBox="1"/>
          <p:nvPr/>
        </p:nvSpPr>
        <p:spPr>
          <a:xfrm>
            <a:off x="1280160" y="4718050"/>
            <a:ext cx="9642475" cy="17221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defRPr sz="12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jvisualvm是JDK自带的性能分析工具，位于JDK安装目录下的bin文件夹中。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通过jvisualvm，可以看到当前JAVA虚拟机中的各个进程及进程中环境、配置、线程、堆栈等信息。同时可以导入静态的hprof文件，分析该文件在某个时刻的环境、配置、线程、堆栈等信息，初步排查性能问题可能出现的地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18" name="图片 17" descr="EHOMEimg_H166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21460"/>
            <a:ext cx="4655185" cy="25215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25" y="1521460"/>
            <a:ext cx="4655185" cy="25215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工具及配置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配置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pic>
        <p:nvPicPr>
          <p:cNvPr id="3" name="图片占位符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r="20530"/>
          <a:stretch>
            <a:fillRect/>
          </a:stretch>
        </p:blipFill>
        <p:spPr>
          <a:xfrm>
            <a:off x="4358005" y="1417320"/>
            <a:ext cx="3517265" cy="3952875"/>
          </a:xfrm>
          <a:custGeom>
            <a:avLst/>
            <a:gdLst>
              <a:gd name="connsiteX0" fmla="*/ 6683502 w 6699200"/>
              <a:gd name="connsiteY0" fmla="*/ 3664681 h 7529674"/>
              <a:gd name="connsiteX1" fmla="*/ 6683054 w 6699200"/>
              <a:gd name="connsiteY1" fmla="*/ 3764838 h 7529674"/>
              <a:gd name="connsiteX2" fmla="*/ 6683974 w 6699200"/>
              <a:gd name="connsiteY2" fmla="*/ 3970816 h 7529674"/>
              <a:gd name="connsiteX3" fmla="*/ 6686280 w 6699200"/>
              <a:gd name="connsiteY3" fmla="*/ 4161780 h 7529674"/>
              <a:gd name="connsiteX4" fmla="*/ 6689050 w 6699200"/>
              <a:gd name="connsiteY4" fmla="*/ 4337259 h 7529674"/>
              <a:gd name="connsiteX5" fmla="*/ 6692280 w 6699200"/>
              <a:gd name="connsiteY5" fmla="*/ 4499132 h 7529674"/>
              <a:gd name="connsiteX6" fmla="*/ 6695046 w 6699200"/>
              <a:gd name="connsiteY6" fmla="*/ 4647867 h 7529674"/>
              <a:gd name="connsiteX7" fmla="*/ 6697816 w 6699200"/>
              <a:gd name="connsiteY7" fmla="*/ 4783467 h 7529674"/>
              <a:gd name="connsiteX8" fmla="*/ 6699200 w 6699200"/>
              <a:gd name="connsiteY8" fmla="*/ 4908271 h 7529674"/>
              <a:gd name="connsiteX9" fmla="*/ 6698738 w 6699200"/>
              <a:gd name="connsiteY9" fmla="*/ 5022754 h 7529674"/>
              <a:gd name="connsiteX10" fmla="*/ 6696894 w 6699200"/>
              <a:gd name="connsiteY10" fmla="*/ 5126917 h 7529674"/>
              <a:gd name="connsiteX11" fmla="*/ 6692280 w 6699200"/>
              <a:gd name="connsiteY11" fmla="*/ 5221693 h 7529674"/>
              <a:gd name="connsiteX12" fmla="*/ 6684896 w 6699200"/>
              <a:gd name="connsiteY12" fmla="*/ 5308496 h 7529674"/>
              <a:gd name="connsiteX13" fmla="*/ 6673824 w 6699200"/>
              <a:gd name="connsiteY13" fmla="*/ 5387790 h 7529674"/>
              <a:gd name="connsiteX14" fmla="*/ 6659062 w 6699200"/>
              <a:gd name="connsiteY14" fmla="*/ 5460517 h 7529674"/>
              <a:gd name="connsiteX15" fmla="*/ 6639682 w 6699200"/>
              <a:gd name="connsiteY15" fmla="*/ 5527612 h 7529674"/>
              <a:gd name="connsiteX16" fmla="*/ 6615690 w 6699200"/>
              <a:gd name="connsiteY16" fmla="*/ 5589543 h 7529674"/>
              <a:gd name="connsiteX17" fmla="*/ 6586624 w 6699200"/>
              <a:gd name="connsiteY17" fmla="*/ 5647257 h 7529674"/>
              <a:gd name="connsiteX18" fmla="*/ 6551560 w 6699200"/>
              <a:gd name="connsiteY18" fmla="*/ 5701683 h 7529674"/>
              <a:gd name="connsiteX19" fmla="*/ 6510036 w 6699200"/>
              <a:gd name="connsiteY19" fmla="*/ 5753764 h 7529674"/>
              <a:gd name="connsiteX20" fmla="*/ 6462512 w 6699200"/>
              <a:gd name="connsiteY20" fmla="*/ 5803967 h 7529674"/>
              <a:gd name="connsiteX21" fmla="*/ 6407148 w 6699200"/>
              <a:gd name="connsiteY21" fmla="*/ 5852766 h 7529674"/>
              <a:gd name="connsiteX22" fmla="*/ 6344400 w 6699200"/>
              <a:gd name="connsiteY22" fmla="*/ 5902499 h 7529674"/>
              <a:gd name="connsiteX23" fmla="*/ 6273810 w 6699200"/>
              <a:gd name="connsiteY23" fmla="*/ 5952234 h 7529674"/>
              <a:gd name="connsiteX24" fmla="*/ 6193993 w 6699200"/>
              <a:gd name="connsiteY24" fmla="*/ 6003845 h 7529674"/>
              <a:gd name="connsiteX25" fmla="*/ 6105868 w 6699200"/>
              <a:gd name="connsiteY25" fmla="*/ 6057804 h 7529674"/>
              <a:gd name="connsiteX26" fmla="*/ 6007596 w 6699200"/>
              <a:gd name="connsiteY26" fmla="*/ 6114577 h 7529674"/>
              <a:gd name="connsiteX27" fmla="*/ 5899634 w 6699200"/>
              <a:gd name="connsiteY27" fmla="*/ 6175573 h 7529674"/>
              <a:gd name="connsiteX28" fmla="*/ 5781060 w 6699200"/>
              <a:gd name="connsiteY28" fmla="*/ 6241729 h 7529674"/>
              <a:gd name="connsiteX29" fmla="*/ 5659853 w 6699200"/>
              <a:gd name="connsiteY29" fmla="*/ 6309324 h 7529674"/>
              <a:gd name="connsiteX30" fmla="*/ 3460517 w 6699200"/>
              <a:gd name="connsiteY30" fmla="*/ 5236636 h 7529674"/>
              <a:gd name="connsiteX31" fmla="*/ 2049907 w 6699200"/>
              <a:gd name="connsiteY31" fmla="*/ 3004690 h 7529674"/>
              <a:gd name="connsiteX32" fmla="*/ 2049907 w 6699200"/>
              <a:gd name="connsiteY32" fmla="*/ 4622634 h 7529674"/>
              <a:gd name="connsiteX33" fmla="*/ 2058499 w 6699200"/>
              <a:gd name="connsiteY33" fmla="*/ 4626931 h 7529674"/>
              <a:gd name="connsiteX34" fmla="*/ 2049907 w 6699200"/>
              <a:gd name="connsiteY34" fmla="*/ 4644550 h 7529674"/>
              <a:gd name="connsiteX35" fmla="*/ 5567888 w 6699200"/>
              <a:gd name="connsiteY35" fmla="*/ 6360385 h 7529674"/>
              <a:gd name="connsiteX36" fmla="*/ 5511154 w 6699200"/>
              <a:gd name="connsiteY36" fmla="*/ 6391871 h 7529674"/>
              <a:gd name="connsiteX37" fmla="*/ 5358897 w 6699200"/>
              <a:gd name="connsiteY37" fmla="*/ 6476796 h 7529674"/>
              <a:gd name="connsiteX38" fmla="*/ 5193726 w 6699200"/>
              <a:gd name="connsiteY38" fmla="*/ 6570167 h 7529674"/>
              <a:gd name="connsiteX39" fmla="*/ 5016558 w 6699200"/>
              <a:gd name="connsiteY39" fmla="*/ 6672922 h 7529674"/>
              <a:gd name="connsiteX40" fmla="*/ 4839386 w 6699200"/>
              <a:gd name="connsiteY40" fmla="*/ 6776145 h 7529674"/>
              <a:gd name="connsiteX41" fmla="*/ 4676520 w 6699200"/>
              <a:gd name="connsiteY41" fmla="*/ 6873737 h 7529674"/>
              <a:gd name="connsiteX42" fmla="*/ 4527036 w 6699200"/>
              <a:gd name="connsiteY42" fmla="*/ 6963823 h 7529674"/>
              <a:gd name="connsiteX43" fmla="*/ 4389546 w 6699200"/>
              <a:gd name="connsiteY43" fmla="*/ 7047809 h 7529674"/>
              <a:gd name="connsiteX44" fmla="*/ 4263128 w 6699200"/>
              <a:gd name="connsiteY44" fmla="*/ 7124288 h 7529674"/>
              <a:gd name="connsiteX45" fmla="*/ 4147322 w 6699200"/>
              <a:gd name="connsiteY45" fmla="*/ 7195139 h 7529674"/>
              <a:gd name="connsiteX46" fmla="*/ 4040742 w 6699200"/>
              <a:gd name="connsiteY46" fmla="*/ 7258481 h 7529674"/>
              <a:gd name="connsiteX47" fmla="*/ 3942933 w 6699200"/>
              <a:gd name="connsiteY47" fmla="*/ 7315721 h 7529674"/>
              <a:gd name="connsiteX48" fmla="*/ 3852501 w 6699200"/>
              <a:gd name="connsiteY48" fmla="*/ 7365454 h 7529674"/>
              <a:gd name="connsiteX49" fmla="*/ 3768530 w 6699200"/>
              <a:gd name="connsiteY49" fmla="*/ 7409092 h 7529674"/>
              <a:gd name="connsiteX50" fmla="*/ 3690098 w 6699200"/>
              <a:gd name="connsiteY50" fmla="*/ 7445687 h 7529674"/>
              <a:gd name="connsiteX51" fmla="*/ 3616275 w 6699200"/>
              <a:gd name="connsiteY51" fmla="*/ 7476187 h 7529674"/>
              <a:gd name="connsiteX52" fmla="*/ 3546608 w 6699200"/>
              <a:gd name="connsiteY52" fmla="*/ 7499647 h 7529674"/>
              <a:gd name="connsiteX53" fmla="*/ 3479248 w 6699200"/>
              <a:gd name="connsiteY53" fmla="*/ 7516069 h 7529674"/>
              <a:gd name="connsiteX54" fmla="*/ 3413730 w 6699200"/>
              <a:gd name="connsiteY54" fmla="*/ 7526390 h 7529674"/>
              <a:gd name="connsiteX55" fmla="*/ 3350063 w 6699200"/>
              <a:gd name="connsiteY55" fmla="*/ 7529674 h 7529674"/>
              <a:gd name="connsiteX56" fmla="*/ 3285468 w 6699200"/>
              <a:gd name="connsiteY56" fmla="*/ 7526390 h 7529674"/>
              <a:gd name="connsiteX57" fmla="*/ 3219954 w 6699200"/>
              <a:gd name="connsiteY57" fmla="*/ 7516069 h 7529674"/>
              <a:gd name="connsiteX58" fmla="*/ 3152594 w 6699200"/>
              <a:gd name="connsiteY58" fmla="*/ 7499647 h 7529674"/>
              <a:gd name="connsiteX59" fmla="*/ 3082923 w 6699200"/>
              <a:gd name="connsiteY59" fmla="*/ 7476187 h 7529674"/>
              <a:gd name="connsiteX60" fmla="*/ 3009106 w 6699200"/>
              <a:gd name="connsiteY60" fmla="*/ 7445687 h 7529674"/>
              <a:gd name="connsiteX61" fmla="*/ 2930670 w 6699200"/>
              <a:gd name="connsiteY61" fmla="*/ 7409092 h 7529674"/>
              <a:gd name="connsiteX62" fmla="*/ 2846699 w 6699200"/>
              <a:gd name="connsiteY62" fmla="*/ 7365454 h 7529674"/>
              <a:gd name="connsiteX63" fmla="*/ 2756268 w 6699200"/>
              <a:gd name="connsiteY63" fmla="*/ 7315721 h 7529674"/>
              <a:gd name="connsiteX64" fmla="*/ 2658456 w 6699200"/>
              <a:gd name="connsiteY64" fmla="*/ 7258481 h 7529674"/>
              <a:gd name="connsiteX65" fmla="*/ 2551878 w 6699200"/>
              <a:gd name="connsiteY65" fmla="*/ 7195139 h 7529674"/>
              <a:gd name="connsiteX66" fmla="*/ 2436074 w 6699200"/>
              <a:gd name="connsiteY66" fmla="*/ 7124288 h 7529674"/>
              <a:gd name="connsiteX67" fmla="*/ 2309656 w 6699200"/>
              <a:gd name="connsiteY67" fmla="*/ 7047809 h 7529674"/>
              <a:gd name="connsiteX68" fmla="*/ 2172164 w 6699200"/>
              <a:gd name="connsiteY68" fmla="*/ 6963823 h 7529674"/>
              <a:gd name="connsiteX69" fmla="*/ 2022680 w 6699200"/>
              <a:gd name="connsiteY69" fmla="*/ 6873737 h 7529674"/>
              <a:gd name="connsiteX70" fmla="*/ 1859814 w 6699200"/>
              <a:gd name="connsiteY70" fmla="*/ 6776145 h 7529674"/>
              <a:gd name="connsiteX71" fmla="*/ 1682644 w 6699200"/>
              <a:gd name="connsiteY71" fmla="*/ 6672922 h 7529674"/>
              <a:gd name="connsiteX72" fmla="*/ 1505475 w 6699200"/>
              <a:gd name="connsiteY72" fmla="*/ 6570167 h 7529674"/>
              <a:gd name="connsiteX73" fmla="*/ 1340301 w 6699200"/>
              <a:gd name="connsiteY73" fmla="*/ 6476796 h 7529674"/>
              <a:gd name="connsiteX74" fmla="*/ 1188049 w 6699200"/>
              <a:gd name="connsiteY74" fmla="*/ 6391402 h 7529674"/>
              <a:gd name="connsiteX75" fmla="*/ 1046864 w 6699200"/>
              <a:gd name="connsiteY75" fmla="*/ 6313047 h 7529674"/>
              <a:gd name="connsiteX76" fmla="*/ 918140 w 6699200"/>
              <a:gd name="connsiteY76" fmla="*/ 6241729 h 7529674"/>
              <a:gd name="connsiteX77" fmla="*/ 799568 w 6699200"/>
              <a:gd name="connsiteY77" fmla="*/ 6175573 h 7529674"/>
              <a:gd name="connsiteX78" fmla="*/ 691606 w 6699200"/>
              <a:gd name="connsiteY78" fmla="*/ 6114577 h 7529674"/>
              <a:gd name="connsiteX79" fmla="*/ 593793 w 6699200"/>
              <a:gd name="connsiteY79" fmla="*/ 6057804 h 7529674"/>
              <a:gd name="connsiteX80" fmla="*/ 505207 w 6699200"/>
              <a:gd name="connsiteY80" fmla="*/ 6003378 h 7529674"/>
              <a:gd name="connsiteX81" fmla="*/ 425390 w 6699200"/>
              <a:gd name="connsiteY81" fmla="*/ 5952234 h 7529674"/>
              <a:gd name="connsiteX82" fmla="*/ 355261 w 6699200"/>
              <a:gd name="connsiteY82" fmla="*/ 5902499 h 7529674"/>
              <a:gd name="connsiteX83" fmla="*/ 292051 w 6699200"/>
              <a:gd name="connsiteY83" fmla="*/ 5852766 h 7529674"/>
              <a:gd name="connsiteX84" fmla="*/ 236687 w 6699200"/>
              <a:gd name="connsiteY84" fmla="*/ 5803967 h 7529674"/>
              <a:gd name="connsiteX85" fmla="*/ 189164 w 6699200"/>
              <a:gd name="connsiteY85" fmla="*/ 5753764 h 7529674"/>
              <a:gd name="connsiteX86" fmla="*/ 147642 w 6699200"/>
              <a:gd name="connsiteY86" fmla="*/ 5701683 h 7529674"/>
              <a:gd name="connsiteX87" fmla="*/ 112578 w 6699200"/>
              <a:gd name="connsiteY87" fmla="*/ 5647257 h 7529674"/>
              <a:gd name="connsiteX88" fmla="*/ 83510 w 6699200"/>
              <a:gd name="connsiteY88" fmla="*/ 5589543 h 7529674"/>
              <a:gd name="connsiteX89" fmla="*/ 59518 w 6699200"/>
              <a:gd name="connsiteY89" fmla="*/ 5527612 h 7529674"/>
              <a:gd name="connsiteX90" fmla="*/ 40140 w 6699200"/>
              <a:gd name="connsiteY90" fmla="*/ 5460517 h 7529674"/>
              <a:gd name="connsiteX91" fmla="*/ 25837 w 6699200"/>
              <a:gd name="connsiteY91" fmla="*/ 5387790 h 7529674"/>
              <a:gd name="connsiteX92" fmla="*/ 14303 w 6699200"/>
              <a:gd name="connsiteY92" fmla="*/ 5308496 h 7529674"/>
              <a:gd name="connsiteX93" fmla="*/ 6921 w 6699200"/>
              <a:gd name="connsiteY93" fmla="*/ 5221693 h 7529674"/>
              <a:gd name="connsiteX94" fmla="*/ 2306 w 6699200"/>
              <a:gd name="connsiteY94" fmla="*/ 5126917 h 7529674"/>
              <a:gd name="connsiteX95" fmla="*/ 461 w 6699200"/>
              <a:gd name="connsiteY95" fmla="*/ 5022754 h 7529674"/>
              <a:gd name="connsiteX96" fmla="*/ 0 w 6699200"/>
              <a:gd name="connsiteY96" fmla="*/ 4908271 h 7529674"/>
              <a:gd name="connsiteX97" fmla="*/ 1384 w 6699200"/>
              <a:gd name="connsiteY97" fmla="*/ 4783467 h 7529674"/>
              <a:gd name="connsiteX98" fmla="*/ 4153 w 6699200"/>
              <a:gd name="connsiteY98" fmla="*/ 4647867 h 7529674"/>
              <a:gd name="connsiteX99" fmla="*/ 6921 w 6699200"/>
              <a:gd name="connsiteY99" fmla="*/ 4499132 h 7529674"/>
              <a:gd name="connsiteX100" fmla="*/ 10150 w 6699200"/>
              <a:gd name="connsiteY100" fmla="*/ 4337259 h 7529674"/>
              <a:gd name="connsiteX101" fmla="*/ 12920 w 6699200"/>
              <a:gd name="connsiteY101" fmla="*/ 4161780 h 7529674"/>
              <a:gd name="connsiteX102" fmla="*/ 14907 w 6699200"/>
              <a:gd name="connsiteY102" fmla="*/ 3997225 h 7529674"/>
              <a:gd name="connsiteX103" fmla="*/ 1039287 w 6699200"/>
              <a:gd name="connsiteY103" fmla="*/ 1220386 h 7529674"/>
              <a:gd name="connsiteX104" fmla="*/ 3258474 w 6699200"/>
              <a:gd name="connsiteY104" fmla="*/ 2302756 h 7529674"/>
              <a:gd name="connsiteX105" fmla="*/ 2049907 w 6699200"/>
              <a:gd name="connsiteY105" fmla="*/ 2907040 h 7529674"/>
              <a:gd name="connsiteX106" fmla="*/ 2049907 w 6699200"/>
              <a:gd name="connsiteY106" fmla="*/ 2908775 h 7529674"/>
              <a:gd name="connsiteX107" fmla="*/ 15539 w 6699200"/>
              <a:gd name="connsiteY107" fmla="*/ 3901001 h 7529674"/>
              <a:gd name="connsiteX108" fmla="*/ 16148 w 6699200"/>
              <a:gd name="connsiteY108" fmla="*/ 3764838 h 7529674"/>
              <a:gd name="connsiteX109" fmla="*/ 15226 w 6699200"/>
              <a:gd name="connsiteY109" fmla="*/ 3558860 h 7529674"/>
              <a:gd name="connsiteX110" fmla="*/ 12920 w 6699200"/>
              <a:gd name="connsiteY110" fmla="*/ 3367898 h 7529674"/>
              <a:gd name="connsiteX111" fmla="*/ 10150 w 6699200"/>
              <a:gd name="connsiteY111" fmla="*/ 3192417 h 7529674"/>
              <a:gd name="connsiteX112" fmla="*/ 6921 w 6699200"/>
              <a:gd name="connsiteY112" fmla="*/ 3030543 h 7529674"/>
              <a:gd name="connsiteX113" fmla="*/ 4153 w 6699200"/>
              <a:gd name="connsiteY113" fmla="*/ 2881810 h 7529674"/>
              <a:gd name="connsiteX114" fmla="*/ 1384 w 6699200"/>
              <a:gd name="connsiteY114" fmla="*/ 2746212 h 7529674"/>
              <a:gd name="connsiteX115" fmla="*/ 0 w 6699200"/>
              <a:gd name="connsiteY115" fmla="*/ 2621404 h 7529674"/>
              <a:gd name="connsiteX116" fmla="*/ 461 w 6699200"/>
              <a:gd name="connsiteY116" fmla="*/ 2506920 h 7529674"/>
              <a:gd name="connsiteX117" fmla="*/ 2306 w 6699200"/>
              <a:gd name="connsiteY117" fmla="*/ 2402758 h 7529674"/>
              <a:gd name="connsiteX118" fmla="*/ 6921 w 6699200"/>
              <a:gd name="connsiteY118" fmla="*/ 2307981 h 7529674"/>
              <a:gd name="connsiteX119" fmla="*/ 14303 w 6699200"/>
              <a:gd name="connsiteY119" fmla="*/ 2221178 h 7529674"/>
              <a:gd name="connsiteX120" fmla="*/ 25376 w 6699200"/>
              <a:gd name="connsiteY120" fmla="*/ 2141885 h 7529674"/>
              <a:gd name="connsiteX121" fmla="*/ 40140 w 6699200"/>
              <a:gd name="connsiteY121" fmla="*/ 2069161 h 7529674"/>
              <a:gd name="connsiteX122" fmla="*/ 59518 w 6699200"/>
              <a:gd name="connsiteY122" fmla="*/ 2002065 h 7529674"/>
              <a:gd name="connsiteX123" fmla="*/ 83510 w 6699200"/>
              <a:gd name="connsiteY123" fmla="*/ 1940131 h 7529674"/>
              <a:gd name="connsiteX124" fmla="*/ 112578 w 6699200"/>
              <a:gd name="connsiteY124" fmla="*/ 1882419 h 7529674"/>
              <a:gd name="connsiteX125" fmla="*/ 147642 w 6699200"/>
              <a:gd name="connsiteY125" fmla="*/ 1827991 h 7529674"/>
              <a:gd name="connsiteX126" fmla="*/ 189164 w 6699200"/>
              <a:gd name="connsiteY126" fmla="*/ 1775911 h 7529674"/>
              <a:gd name="connsiteX127" fmla="*/ 236687 w 6699200"/>
              <a:gd name="connsiteY127" fmla="*/ 1725707 h 7529674"/>
              <a:gd name="connsiteX128" fmla="*/ 292051 w 6699200"/>
              <a:gd name="connsiteY128" fmla="*/ 1676910 h 7529674"/>
              <a:gd name="connsiteX129" fmla="*/ 354800 w 6699200"/>
              <a:gd name="connsiteY129" fmla="*/ 1627176 h 7529674"/>
              <a:gd name="connsiteX130" fmla="*/ 425390 w 6699200"/>
              <a:gd name="connsiteY130" fmla="*/ 1577441 h 7529674"/>
              <a:gd name="connsiteX131" fmla="*/ 505207 w 6699200"/>
              <a:gd name="connsiteY131" fmla="*/ 1525830 h 7529674"/>
              <a:gd name="connsiteX132" fmla="*/ 593331 w 6699200"/>
              <a:gd name="connsiteY132" fmla="*/ 1471873 h 7529674"/>
              <a:gd name="connsiteX133" fmla="*/ 691606 w 6699200"/>
              <a:gd name="connsiteY133" fmla="*/ 1415097 h 7529674"/>
              <a:gd name="connsiteX134" fmla="*/ 799568 w 6699200"/>
              <a:gd name="connsiteY134" fmla="*/ 1354104 h 7529674"/>
              <a:gd name="connsiteX135" fmla="*/ 918140 w 6699200"/>
              <a:gd name="connsiteY135" fmla="*/ 1287948 h 7529674"/>
              <a:gd name="connsiteX136" fmla="*/ 3350063 w 6699200"/>
              <a:gd name="connsiteY136" fmla="*/ 0 h 7529674"/>
              <a:gd name="connsiteX137" fmla="*/ 3413730 w 6699200"/>
              <a:gd name="connsiteY137" fmla="*/ 3284 h 7529674"/>
              <a:gd name="connsiteX138" fmla="*/ 3479248 w 6699200"/>
              <a:gd name="connsiteY138" fmla="*/ 13609 h 7529674"/>
              <a:gd name="connsiteX139" fmla="*/ 3546608 w 6699200"/>
              <a:gd name="connsiteY139" fmla="*/ 30030 h 7529674"/>
              <a:gd name="connsiteX140" fmla="*/ 3616275 w 6699200"/>
              <a:gd name="connsiteY140" fmla="*/ 53488 h 7529674"/>
              <a:gd name="connsiteX141" fmla="*/ 3690098 w 6699200"/>
              <a:gd name="connsiteY141" fmla="*/ 83987 h 7529674"/>
              <a:gd name="connsiteX142" fmla="*/ 3768530 w 6699200"/>
              <a:gd name="connsiteY142" fmla="*/ 120584 h 7529674"/>
              <a:gd name="connsiteX143" fmla="*/ 3852501 w 6699200"/>
              <a:gd name="connsiteY143" fmla="*/ 164220 h 7529674"/>
              <a:gd name="connsiteX144" fmla="*/ 3942933 w 6699200"/>
              <a:gd name="connsiteY144" fmla="*/ 213953 h 7529674"/>
              <a:gd name="connsiteX145" fmla="*/ 4040742 w 6699200"/>
              <a:gd name="connsiteY145" fmla="*/ 271198 h 7529674"/>
              <a:gd name="connsiteX146" fmla="*/ 4147322 w 6699200"/>
              <a:gd name="connsiteY146" fmla="*/ 334539 h 7529674"/>
              <a:gd name="connsiteX147" fmla="*/ 4263128 w 6699200"/>
              <a:gd name="connsiteY147" fmla="*/ 405386 h 7529674"/>
              <a:gd name="connsiteX148" fmla="*/ 4389546 w 6699200"/>
              <a:gd name="connsiteY148" fmla="*/ 481867 h 7529674"/>
              <a:gd name="connsiteX149" fmla="*/ 4527036 w 6699200"/>
              <a:gd name="connsiteY149" fmla="*/ 565851 h 7529674"/>
              <a:gd name="connsiteX150" fmla="*/ 4676520 w 6699200"/>
              <a:gd name="connsiteY150" fmla="*/ 655939 h 7529674"/>
              <a:gd name="connsiteX151" fmla="*/ 4839386 w 6699200"/>
              <a:gd name="connsiteY151" fmla="*/ 753532 h 7529674"/>
              <a:gd name="connsiteX152" fmla="*/ 5016558 w 6699200"/>
              <a:gd name="connsiteY152" fmla="*/ 856754 h 7529674"/>
              <a:gd name="connsiteX153" fmla="*/ 5193726 w 6699200"/>
              <a:gd name="connsiteY153" fmla="*/ 959510 h 7529674"/>
              <a:gd name="connsiteX154" fmla="*/ 5358897 w 6699200"/>
              <a:gd name="connsiteY154" fmla="*/ 1052878 h 7529674"/>
              <a:gd name="connsiteX155" fmla="*/ 5511154 w 6699200"/>
              <a:gd name="connsiteY155" fmla="*/ 1138272 h 7529674"/>
              <a:gd name="connsiteX156" fmla="*/ 5652336 w 6699200"/>
              <a:gd name="connsiteY156" fmla="*/ 1216627 h 7529674"/>
              <a:gd name="connsiteX157" fmla="*/ 5781060 w 6699200"/>
              <a:gd name="connsiteY157" fmla="*/ 1287948 h 7529674"/>
              <a:gd name="connsiteX158" fmla="*/ 5899634 w 6699200"/>
              <a:gd name="connsiteY158" fmla="*/ 1354104 h 7529674"/>
              <a:gd name="connsiteX159" fmla="*/ 6007596 w 6699200"/>
              <a:gd name="connsiteY159" fmla="*/ 1415097 h 7529674"/>
              <a:gd name="connsiteX160" fmla="*/ 6105408 w 6699200"/>
              <a:gd name="connsiteY160" fmla="*/ 1471873 h 7529674"/>
              <a:gd name="connsiteX161" fmla="*/ 6193993 w 6699200"/>
              <a:gd name="connsiteY161" fmla="*/ 1526299 h 7529674"/>
              <a:gd name="connsiteX162" fmla="*/ 6273810 w 6699200"/>
              <a:gd name="connsiteY162" fmla="*/ 1577441 h 7529674"/>
              <a:gd name="connsiteX163" fmla="*/ 6343940 w 6699200"/>
              <a:gd name="connsiteY163" fmla="*/ 1627176 h 7529674"/>
              <a:gd name="connsiteX164" fmla="*/ 6407148 w 6699200"/>
              <a:gd name="connsiteY164" fmla="*/ 1676910 h 7529674"/>
              <a:gd name="connsiteX165" fmla="*/ 6462512 w 6699200"/>
              <a:gd name="connsiteY165" fmla="*/ 1725707 h 7529674"/>
              <a:gd name="connsiteX166" fmla="*/ 6510036 w 6699200"/>
              <a:gd name="connsiteY166" fmla="*/ 1775911 h 7529674"/>
              <a:gd name="connsiteX167" fmla="*/ 6551560 w 6699200"/>
              <a:gd name="connsiteY167" fmla="*/ 1827991 h 7529674"/>
              <a:gd name="connsiteX168" fmla="*/ 6586624 w 6699200"/>
              <a:gd name="connsiteY168" fmla="*/ 1882419 h 7529674"/>
              <a:gd name="connsiteX169" fmla="*/ 6615690 w 6699200"/>
              <a:gd name="connsiteY169" fmla="*/ 1940131 h 7529674"/>
              <a:gd name="connsiteX170" fmla="*/ 6639682 w 6699200"/>
              <a:gd name="connsiteY170" fmla="*/ 2002065 h 7529674"/>
              <a:gd name="connsiteX171" fmla="*/ 6659062 w 6699200"/>
              <a:gd name="connsiteY171" fmla="*/ 2069161 h 7529674"/>
              <a:gd name="connsiteX172" fmla="*/ 6673364 w 6699200"/>
              <a:gd name="connsiteY172" fmla="*/ 2141885 h 7529674"/>
              <a:gd name="connsiteX173" fmla="*/ 6684896 w 6699200"/>
              <a:gd name="connsiteY173" fmla="*/ 2221178 h 7529674"/>
              <a:gd name="connsiteX174" fmla="*/ 6692280 w 6699200"/>
              <a:gd name="connsiteY174" fmla="*/ 2307981 h 7529674"/>
              <a:gd name="connsiteX175" fmla="*/ 6696894 w 6699200"/>
              <a:gd name="connsiteY175" fmla="*/ 2402758 h 7529674"/>
              <a:gd name="connsiteX176" fmla="*/ 6698738 w 6699200"/>
              <a:gd name="connsiteY176" fmla="*/ 2506920 h 7529674"/>
              <a:gd name="connsiteX177" fmla="*/ 6699200 w 6699200"/>
              <a:gd name="connsiteY177" fmla="*/ 2621404 h 7529674"/>
              <a:gd name="connsiteX178" fmla="*/ 6697816 w 6699200"/>
              <a:gd name="connsiteY178" fmla="*/ 2746212 h 7529674"/>
              <a:gd name="connsiteX179" fmla="*/ 6695046 w 6699200"/>
              <a:gd name="connsiteY179" fmla="*/ 2881810 h 7529674"/>
              <a:gd name="connsiteX180" fmla="*/ 6692280 w 6699200"/>
              <a:gd name="connsiteY180" fmla="*/ 3030543 h 7529674"/>
              <a:gd name="connsiteX181" fmla="*/ 6689050 w 6699200"/>
              <a:gd name="connsiteY181" fmla="*/ 3192417 h 7529674"/>
              <a:gd name="connsiteX182" fmla="*/ 6686280 w 6699200"/>
              <a:gd name="connsiteY182" fmla="*/ 3367898 h 7529674"/>
              <a:gd name="connsiteX183" fmla="*/ 6683974 w 6699200"/>
              <a:gd name="connsiteY183" fmla="*/ 3558860 h 7529674"/>
              <a:gd name="connsiteX184" fmla="*/ 6683930 w 6699200"/>
              <a:gd name="connsiteY184" fmla="*/ 3568557 h 7529674"/>
              <a:gd name="connsiteX185" fmla="*/ 4649294 w 6699200"/>
              <a:gd name="connsiteY185" fmla="*/ 4560915 h 7529674"/>
              <a:gd name="connsiteX186" fmla="*/ 4649294 w 6699200"/>
              <a:gd name="connsiteY186" fmla="*/ 2907040 h 7529674"/>
              <a:gd name="connsiteX187" fmla="*/ 4640726 w 6699200"/>
              <a:gd name="connsiteY187" fmla="*/ 2902757 h 7529674"/>
              <a:gd name="connsiteX188" fmla="*/ 4649294 w 6699200"/>
              <a:gd name="connsiteY188" fmla="*/ 2885189 h 7529674"/>
              <a:gd name="connsiteX189" fmla="*/ 1131252 w 6699200"/>
              <a:gd name="connsiteY189" fmla="*/ 1169325 h 7529674"/>
              <a:gd name="connsiteX190" fmla="*/ 1188049 w 6699200"/>
              <a:gd name="connsiteY190" fmla="*/ 1137803 h 7529674"/>
              <a:gd name="connsiteX191" fmla="*/ 1340301 w 6699200"/>
              <a:gd name="connsiteY191" fmla="*/ 1052878 h 7529674"/>
              <a:gd name="connsiteX192" fmla="*/ 1505475 w 6699200"/>
              <a:gd name="connsiteY192" fmla="*/ 959510 h 7529674"/>
              <a:gd name="connsiteX193" fmla="*/ 1682644 w 6699200"/>
              <a:gd name="connsiteY193" fmla="*/ 856754 h 7529674"/>
              <a:gd name="connsiteX194" fmla="*/ 1859814 w 6699200"/>
              <a:gd name="connsiteY194" fmla="*/ 753532 h 7529674"/>
              <a:gd name="connsiteX195" fmla="*/ 2022680 w 6699200"/>
              <a:gd name="connsiteY195" fmla="*/ 655939 h 7529674"/>
              <a:gd name="connsiteX196" fmla="*/ 2172164 w 6699200"/>
              <a:gd name="connsiteY196" fmla="*/ 565851 h 7529674"/>
              <a:gd name="connsiteX197" fmla="*/ 2309656 w 6699200"/>
              <a:gd name="connsiteY197" fmla="*/ 481867 h 7529674"/>
              <a:gd name="connsiteX198" fmla="*/ 2436074 w 6699200"/>
              <a:gd name="connsiteY198" fmla="*/ 405386 h 7529674"/>
              <a:gd name="connsiteX199" fmla="*/ 2551878 w 6699200"/>
              <a:gd name="connsiteY199" fmla="*/ 334539 h 7529674"/>
              <a:gd name="connsiteX200" fmla="*/ 2658456 w 6699200"/>
              <a:gd name="connsiteY200" fmla="*/ 271198 h 7529674"/>
              <a:gd name="connsiteX201" fmla="*/ 2756268 w 6699200"/>
              <a:gd name="connsiteY201" fmla="*/ 213953 h 7529674"/>
              <a:gd name="connsiteX202" fmla="*/ 2846699 w 6699200"/>
              <a:gd name="connsiteY202" fmla="*/ 164220 h 7529674"/>
              <a:gd name="connsiteX203" fmla="*/ 2930670 w 6699200"/>
              <a:gd name="connsiteY203" fmla="*/ 120584 h 7529674"/>
              <a:gd name="connsiteX204" fmla="*/ 3009106 w 6699200"/>
              <a:gd name="connsiteY204" fmla="*/ 83987 h 7529674"/>
              <a:gd name="connsiteX205" fmla="*/ 3082923 w 6699200"/>
              <a:gd name="connsiteY205" fmla="*/ 53488 h 7529674"/>
              <a:gd name="connsiteX206" fmla="*/ 3152594 w 6699200"/>
              <a:gd name="connsiteY206" fmla="*/ 30030 h 7529674"/>
              <a:gd name="connsiteX207" fmla="*/ 3219954 w 6699200"/>
              <a:gd name="connsiteY207" fmla="*/ 13609 h 7529674"/>
              <a:gd name="connsiteX208" fmla="*/ 3285468 w 6699200"/>
              <a:gd name="connsiteY208" fmla="*/ 3284 h 752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6699200" h="7529674">
                <a:moveTo>
                  <a:pt x="6683502" y="3664681"/>
                </a:moveTo>
                <a:lnTo>
                  <a:pt x="6683054" y="3764838"/>
                </a:lnTo>
                <a:lnTo>
                  <a:pt x="6683974" y="3970816"/>
                </a:lnTo>
                <a:lnTo>
                  <a:pt x="6686280" y="4161780"/>
                </a:lnTo>
                <a:lnTo>
                  <a:pt x="6689050" y="4337259"/>
                </a:lnTo>
                <a:lnTo>
                  <a:pt x="6692280" y="4499132"/>
                </a:lnTo>
                <a:lnTo>
                  <a:pt x="6695046" y="4647867"/>
                </a:lnTo>
                <a:lnTo>
                  <a:pt x="6697816" y="4783467"/>
                </a:lnTo>
                <a:lnTo>
                  <a:pt x="6699200" y="4908271"/>
                </a:lnTo>
                <a:lnTo>
                  <a:pt x="6698738" y="5022754"/>
                </a:lnTo>
                <a:lnTo>
                  <a:pt x="6696894" y="5126917"/>
                </a:lnTo>
                <a:lnTo>
                  <a:pt x="6692280" y="5221693"/>
                </a:lnTo>
                <a:lnTo>
                  <a:pt x="6684896" y="5308496"/>
                </a:lnTo>
                <a:lnTo>
                  <a:pt x="6673824" y="5387790"/>
                </a:lnTo>
                <a:lnTo>
                  <a:pt x="6659062" y="5460517"/>
                </a:lnTo>
                <a:lnTo>
                  <a:pt x="6639682" y="5527612"/>
                </a:lnTo>
                <a:lnTo>
                  <a:pt x="6615690" y="5589543"/>
                </a:lnTo>
                <a:lnTo>
                  <a:pt x="6586624" y="5647257"/>
                </a:lnTo>
                <a:lnTo>
                  <a:pt x="6551560" y="5701683"/>
                </a:lnTo>
                <a:lnTo>
                  <a:pt x="6510036" y="5753764"/>
                </a:lnTo>
                <a:lnTo>
                  <a:pt x="6462512" y="5803967"/>
                </a:lnTo>
                <a:lnTo>
                  <a:pt x="6407148" y="5852766"/>
                </a:lnTo>
                <a:lnTo>
                  <a:pt x="6344400" y="5902499"/>
                </a:lnTo>
                <a:lnTo>
                  <a:pt x="6273810" y="5952234"/>
                </a:lnTo>
                <a:lnTo>
                  <a:pt x="6193993" y="6003845"/>
                </a:lnTo>
                <a:lnTo>
                  <a:pt x="6105868" y="6057804"/>
                </a:lnTo>
                <a:lnTo>
                  <a:pt x="6007596" y="6114577"/>
                </a:lnTo>
                <a:lnTo>
                  <a:pt x="5899634" y="6175573"/>
                </a:lnTo>
                <a:lnTo>
                  <a:pt x="5781060" y="6241729"/>
                </a:lnTo>
                <a:lnTo>
                  <a:pt x="5659853" y="6309324"/>
                </a:lnTo>
                <a:lnTo>
                  <a:pt x="3460517" y="5236636"/>
                </a:lnTo>
                <a:close/>
                <a:moveTo>
                  <a:pt x="2049907" y="3004690"/>
                </a:moveTo>
                <a:lnTo>
                  <a:pt x="2049907" y="4622634"/>
                </a:lnTo>
                <a:lnTo>
                  <a:pt x="2058499" y="4626931"/>
                </a:lnTo>
                <a:lnTo>
                  <a:pt x="2049907" y="4644550"/>
                </a:lnTo>
                <a:lnTo>
                  <a:pt x="5567888" y="6360385"/>
                </a:lnTo>
                <a:lnTo>
                  <a:pt x="5511154" y="6391871"/>
                </a:lnTo>
                <a:lnTo>
                  <a:pt x="5358897" y="6476796"/>
                </a:lnTo>
                <a:lnTo>
                  <a:pt x="5193726" y="6570167"/>
                </a:lnTo>
                <a:lnTo>
                  <a:pt x="5016558" y="6672922"/>
                </a:lnTo>
                <a:lnTo>
                  <a:pt x="4839386" y="6776145"/>
                </a:lnTo>
                <a:lnTo>
                  <a:pt x="4676520" y="6873737"/>
                </a:lnTo>
                <a:lnTo>
                  <a:pt x="4527036" y="6963823"/>
                </a:lnTo>
                <a:lnTo>
                  <a:pt x="4389546" y="7047809"/>
                </a:lnTo>
                <a:lnTo>
                  <a:pt x="4263128" y="7124288"/>
                </a:lnTo>
                <a:lnTo>
                  <a:pt x="4147322" y="7195139"/>
                </a:lnTo>
                <a:lnTo>
                  <a:pt x="4040742" y="7258481"/>
                </a:lnTo>
                <a:lnTo>
                  <a:pt x="3942933" y="7315721"/>
                </a:lnTo>
                <a:lnTo>
                  <a:pt x="3852501" y="7365454"/>
                </a:lnTo>
                <a:lnTo>
                  <a:pt x="3768530" y="7409092"/>
                </a:lnTo>
                <a:lnTo>
                  <a:pt x="3690098" y="7445687"/>
                </a:lnTo>
                <a:lnTo>
                  <a:pt x="3616275" y="7476187"/>
                </a:lnTo>
                <a:lnTo>
                  <a:pt x="3546608" y="7499647"/>
                </a:lnTo>
                <a:lnTo>
                  <a:pt x="3479248" y="7516069"/>
                </a:lnTo>
                <a:lnTo>
                  <a:pt x="3413730" y="7526390"/>
                </a:lnTo>
                <a:lnTo>
                  <a:pt x="3350063" y="7529674"/>
                </a:lnTo>
                <a:lnTo>
                  <a:pt x="3285468" y="7526390"/>
                </a:lnTo>
                <a:lnTo>
                  <a:pt x="3219954" y="7516069"/>
                </a:lnTo>
                <a:lnTo>
                  <a:pt x="3152594" y="7499647"/>
                </a:lnTo>
                <a:lnTo>
                  <a:pt x="3082923" y="7476187"/>
                </a:lnTo>
                <a:lnTo>
                  <a:pt x="3009106" y="7445687"/>
                </a:lnTo>
                <a:lnTo>
                  <a:pt x="2930670" y="7409092"/>
                </a:lnTo>
                <a:lnTo>
                  <a:pt x="2846699" y="7365454"/>
                </a:lnTo>
                <a:lnTo>
                  <a:pt x="2756268" y="7315721"/>
                </a:lnTo>
                <a:lnTo>
                  <a:pt x="2658456" y="7258481"/>
                </a:lnTo>
                <a:lnTo>
                  <a:pt x="2551878" y="7195139"/>
                </a:lnTo>
                <a:lnTo>
                  <a:pt x="2436074" y="7124288"/>
                </a:lnTo>
                <a:lnTo>
                  <a:pt x="2309656" y="7047809"/>
                </a:lnTo>
                <a:lnTo>
                  <a:pt x="2172164" y="6963823"/>
                </a:lnTo>
                <a:lnTo>
                  <a:pt x="2022680" y="6873737"/>
                </a:lnTo>
                <a:lnTo>
                  <a:pt x="1859814" y="6776145"/>
                </a:lnTo>
                <a:lnTo>
                  <a:pt x="1682644" y="6672922"/>
                </a:lnTo>
                <a:lnTo>
                  <a:pt x="1505475" y="6570167"/>
                </a:lnTo>
                <a:lnTo>
                  <a:pt x="1340301" y="6476796"/>
                </a:lnTo>
                <a:lnTo>
                  <a:pt x="1188049" y="6391402"/>
                </a:lnTo>
                <a:lnTo>
                  <a:pt x="1046864" y="6313047"/>
                </a:lnTo>
                <a:lnTo>
                  <a:pt x="918140" y="6241729"/>
                </a:lnTo>
                <a:lnTo>
                  <a:pt x="799568" y="6175573"/>
                </a:lnTo>
                <a:lnTo>
                  <a:pt x="691606" y="6114577"/>
                </a:lnTo>
                <a:lnTo>
                  <a:pt x="593793" y="6057804"/>
                </a:lnTo>
                <a:lnTo>
                  <a:pt x="505207" y="6003378"/>
                </a:lnTo>
                <a:lnTo>
                  <a:pt x="425390" y="5952234"/>
                </a:lnTo>
                <a:lnTo>
                  <a:pt x="355261" y="5902499"/>
                </a:lnTo>
                <a:lnTo>
                  <a:pt x="292051" y="5852766"/>
                </a:lnTo>
                <a:lnTo>
                  <a:pt x="236687" y="5803967"/>
                </a:lnTo>
                <a:lnTo>
                  <a:pt x="189164" y="5753764"/>
                </a:lnTo>
                <a:lnTo>
                  <a:pt x="147642" y="5701683"/>
                </a:lnTo>
                <a:lnTo>
                  <a:pt x="112578" y="5647257"/>
                </a:lnTo>
                <a:lnTo>
                  <a:pt x="83510" y="5589543"/>
                </a:lnTo>
                <a:lnTo>
                  <a:pt x="59518" y="5527612"/>
                </a:lnTo>
                <a:lnTo>
                  <a:pt x="40140" y="5460517"/>
                </a:lnTo>
                <a:lnTo>
                  <a:pt x="25837" y="5387790"/>
                </a:lnTo>
                <a:lnTo>
                  <a:pt x="14303" y="5308496"/>
                </a:lnTo>
                <a:lnTo>
                  <a:pt x="6921" y="5221693"/>
                </a:lnTo>
                <a:lnTo>
                  <a:pt x="2306" y="5126917"/>
                </a:lnTo>
                <a:lnTo>
                  <a:pt x="461" y="5022754"/>
                </a:lnTo>
                <a:lnTo>
                  <a:pt x="0" y="4908271"/>
                </a:lnTo>
                <a:lnTo>
                  <a:pt x="1384" y="4783467"/>
                </a:lnTo>
                <a:lnTo>
                  <a:pt x="4153" y="4647867"/>
                </a:lnTo>
                <a:lnTo>
                  <a:pt x="6921" y="4499132"/>
                </a:lnTo>
                <a:lnTo>
                  <a:pt x="10150" y="4337259"/>
                </a:lnTo>
                <a:lnTo>
                  <a:pt x="12920" y="4161780"/>
                </a:lnTo>
                <a:lnTo>
                  <a:pt x="14907" y="3997225"/>
                </a:lnTo>
                <a:close/>
                <a:moveTo>
                  <a:pt x="1039287" y="1220386"/>
                </a:moveTo>
                <a:lnTo>
                  <a:pt x="3258474" y="2302756"/>
                </a:lnTo>
                <a:lnTo>
                  <a:pt x="2049907" y="2907040"/>
                </a:lnTo>
                <a:lnTo>
                  <a:pt x="2049907" y="2908775"/>
                </a:lnTo>
                <a:lnTo>
                  <a:pt x="15539" y="3901001"/>
                </a:lnTo>
                <a:lnTo>
                  <a:pt x="16148" y="3764838"/>
                </a:lnTo>
                <a:lnTo>
                  <a:pt x="15226" y="3558860"/>
                </a:lnTo>
                <a:lnTo>
                  <a:pt x="12920" y="3367898"/>
                </a:lnTo>
                <a:lnTo>
                  <a:pt x="10150" y="3192417"/>
                </a:lnTo>
                <a:lnTo>
                  <a:pt x="6921" y="3030543"/>
                </a:lnTo>
                <a:lnTo>
                  <a:pt x="4153" y="2881810"/>
                </a:lnTo>
                <a:lnTo>
                  <a:pt x="1384" y="2746212"/>
                </a:lnTo>
                <a:lnTo>
                  <a:pt x="0" y="2621404"/>
                </a:lnTo>
                <a:lnTo>
                  <a:pt x="461" y="2506920"/>
                </a:lnTo>
                <a:lnTo>
                  <a:pt x="2306" y="2402758"/>
                </a:lnTo>
                <a:lnTo>
                  <a:pt x="6921" y="2307981"/>
                </a:lnTo>
                <a:lnTo>
                  <a:pt x="14303" y="2221178"/>
                </a:lnTo>
                <a:lnTo>
                  <a:pt x="25376" y="2141885"/>
                </a:lnTo>
                <a:lnTo>
                  <a:pt x="40140" y="2069161"/>
                </a:lnTo>
                <a:lnTo>
                  <a:pt x="59518" y="2002065"/>
                </a:lnTo>
                <a:lnTo>
                  <a:pt x="83510" y="1940131"/>
                </a:lnTo>
                <a:lnTo>
                  <a:pt x="112578" y="1882419"/>
                </a:lnTo>
                <a:lnTo>
                  <a:pt x="147642" y="1827991"/>
                </a:lnTo>
                <a:lnTo>
                  <a:pt x="189164" y="1775911"/>
                </a:lnTo>
                <a:lnTo>
                  <a:pt x="236687" y="1725707"/>
                </a:lnTo>
                <a:lnTo>
                  <a:pt x="292051" y="1676910"/>
                </a:lnTo>
                <a:lnTo>
                  <a:pt x="354800" y="1627176"/>
                </a:lnTo>
                <a:lnTo>
                  <a:pt x="425390" y="1577441"/>
                </a:lnTo>
                <a:lnTo>
                  <a:pt x="505207" y="1525830"/>
                </a:lnTo>
                <a:lnTo>
                  <a:pt x="593331" y="1471873"/>
                </a:lnTo>
                <a:lnTo>
                  <a:pt x="691606" y="1415097"/>
                </a:lnTo>
                <a:lnTo>
                  <a:pt x="799568" y="1354104"/>
                </a:lnTo>
                <a:lnTo>
                  <a:pt x="918140" y="1287948"/>
                </a:lnTo>
                <a:close/>
                <a:moveTo>
                  <a:pt x="3350063" y="0"/>
                </a:moveTo>
                <a:lnTo>
                  <a:pt x="3413730" y="3284"/>
                </a:lnTo>
                <a:lnTo>
                  <a:pt x="3479248" y="13609"/>
                </a:lnTo>
                <a:lnTo>
                  <a:pt x="3546608" y="30030"/>
                </a:lnTo>
                <a:lnTo>
                  <a:pt x="3616275" y="53488"/>
                </a:lnTo>
                <a:lnTo>
                  <a:pt x="3690098" y="83987"/>
                </a:lnTo>
                <a:lnTo>
                  <a:pt x="3768530" y="120584"/>
                </a:lnTo>
                <a:lnTo>
                  <a:pt x="3852501" y="164220"/>
                </a:lnTo>
                <a:lnTo>
                  <a:pt x="3942933" y="213953"/>
                </a:lnTo>
                <a:lnTo>
                  <a:pt x="4040742" y="271198"/>
                </a:lnTo>
                <a:lnTo>
                  <a:pt x="4147322" y="334539"/>
                </a:lnTo>
                <a:lnTo>
                  <a:pt x="4263128" y="405386"/>
                </a:lnTo>
                <a:lnTo>
                  <a:pt x="4389546" y="481867"/>
                </a:lnTo>
                <a:lnTo>
                  <a:pt x="4527036" y="565851"/>
                </a:lnTo>
                <a:lnTo>
                  <a:pt x="4676520" y="655939"/>
                </a:lnTo>
                <a:lnTo>
                  <a:pt x="4839386" y="753532"/>
                </a:lnTo>
                <a:lnTo>
                  <a:pt x="5016558" y="856754"/>
                </a:lnTo>
                <a:lnTo>
                  <a:pt x="5193726" y="959510"/>
                </a:lnTo>
                <a:lnTo>
                  <a:pt x="5358897" y="1052878"/>
                </a:lnTo>
                <a:lnTo>
                  <a:pt x="5511154" y="1138272"/>
                </a:lnTo>
                <a:lnTo>
                  <a:pt x="5652336" y="1216627"/>
                </a:lnTo>
                <a:lnTo>
                  <a:pt x="5781060" y="1287948"/>
                </a:lnTo>
                <a:lnTo>
                  <a:pt x="5899634" y="1354104"/>
                </a:lnTo>
                <a:lnTo>
                  <a:pt x="6007596" y="1415097"/>
                </a:lnTo>
                <a:lnTo>
                  <a:pt x="6105408" y="1471873"/>
                </a:lnTo>
                <a:lnTo>
                  <a:pt x="6193993" y="1526299"/>
                </a:lnTo>
                <a:lnTo>
                  <a:pt x="6273810" y="1577441"/>
                </a:lnTo>
                <a:lnTo>
                  <a:pt x="6343940" y="1627176"/>
                </a:lnTo>
                <a:lnTo>
                  <a:pt x="6407148" y="1676910"/>
                </a:lnTo>
                <a:lnTo>
                  <a:pt x="6462512" y="1725707"/>
                </a:lnTo>
                <a:lnTo>
                  <a:pt x="6510036" y="1775911"/>
                </a:lnTo>
                <a:lnTo>
                  <a:pt x="6551560" y="1827991"/>
                </a:lnTo>
                <a:lnTo>
                  <a:pt x="6586624" y="1882419"/>
                </a:lnTo>
                <a:lnTo>
                  <a:pt x="6615690" y="1940131"/>
                </a:lnTo>
                <a:lnTo>
                  <a:pt x="6639682" y="2002065"/>
                </a:lnTo>
                <a:lnTo>
                  <a:pt x="6659062" y="2069161"/>
                </a:lnTo>
                <a:lnTo>
                  <a:pt x="6673364" y="2141885"/>
                </a:lnTo>
                <a:lnTo>
                  <a:pt x="6684896" y="2221178"/>
                </a:lnTo>
                <a:lnTo>
                  <a:pt x="6692280" y="2307981"/>
                </a:lnTo>
                <a:lnTo>
                  <a:pt x="6696894" y="2402758"/>
                </a:lnTo>
                <a:lnTo>
                  <a:pt x="6698738" y="2506920"/>
                </a:lnTo>
                <a:lnTo>
                  <a:pt x="6699200" y="2621404"/>
                </a:lnTo>
                <a:lnTo>
                  <a:pt x="6697816" y="2746212"/>
                </a:lnTo>
                <a:lnTo>
                  <a:pt x="6695046" y="2881810"/>
                </a:lnTo>
                <a:lnTo>
                  <a:pt x="6692280" y="3030543"/>
                </a:lnTo>
                <a:lnTo>
                  <a:pt x="6689050" y="3192417"/>
                </a:lnTo>
                <a:lnTo>
                  <a:pt x="6686280" y="3367898"/>
                </a:lnTo>
                <a:lnTo>
                  <a:pt x="6683974" y="3558860"/>
                </a:lnTo>
                <a:lnTo>
                  <a:pt x="6683930" y="3568557"/>
                </a:lnTo>
                <a:lnTo>
                  <a:pt x="4649294" y="4560915"/>
                </a:lnTo>
                <a:lnTo>
                  <a:pt x="4649294" y="2907040"/>
                </a:lnTo>
                <a:lnTo>
                  <a:pt x="4640726" y="2902757"/>
                </a:lnTo>
                <a:lnTo>
                  <a:pt x="4649294" y="2885189"/>
                </a:lnTo>
                <a:lnTo>
                  <a:pt x="1131252" y="1169325"/>
                </a:lnTo>
                <a:lnTo>
                  <a:pt x="1188049" y="1137803"/>
                </a:lnTo>
                <a:lnTo>
                  <a:pt x="1340301" y="1052878"/>
                </a:lnTo>
                <a:lnTo>
                  <a:pt x="1505475" y="959510"/>
                </a:lnTo>
                <a:lnTo>
                  <a:pt x="1682644" y="856754"/>
                </a:lnTo>
                <a:lnTo>
                  <a:pt x="1859814" y="753532"/>
                </a:lnTo>
                <a:lnTo>
                  <a:pt x="2022680" y="655939"/>
                </a:lnTo>
                <a:lnTo>
                  <a:pt x="2172164" y="565851"/>
                </a:lnTo>
                <a:lnTo>
                  <a:pt x="2309656" y="481867"/>
                </a:lnTo>
                <a:lnTo>
                  <a:pt x="2436074" y="405386"/>
                </a:lnTo>
                <a:lnTo>
                  <a:pt x="2551878" y="334539"/>
                </a:lnTo>
                <a:lnTo>
                  <a:pt x="2658456" y="271198"/>
                </a:lnTo>
                <a:lnTo>
                  <a:pt x="2756268" y="213953"/>
                </a:lnTo>
                <a:lnTo>
                  <a:pt x="2846699" y="164220"/>
                </a:lnTo>
                <a:lnTo>
                  <a:pt x="2930670" y="120584"/>
                </a:lnTo>
                <a:lnTo>
                  <a:pt x="3009106" y="83987"/>
                </a:lnTo>
                <a:lnTo>
                  <a:pt x="3082923" y="53488"/>
                </a:lnTo>
                <a:lnTo>
                  <a:pt x="3152594" y="30030"/>
                </a:lnTo>
                <a:lnTo>
                  <a:pt x="3219954" y="13609"/>
                </a:lnTo>
                <a:lnTo>
                  <a:pt x="3285468" y="3284"/>
                </a:lnTo>
                <a:close/>
              </a:path>
            </a:pathLst>
          </a:custGeom>
          <a:effectLst>
            <a:outerShdw blurRad="711200" dist="304800" dir="8100000" algn="tr" rotWithShape="0">
              <a:srgbClr val="418EAA">
                <a:alpha val="40000"/>
              </a:srgbClr>
            </a:outerShdw>
          </a:effectLst>
        </p:spPr>
      </p:pic>
      <p:sp>
        <p:nvSpPr>
          <p:cNvPr id="4" name="弧形 3"/>
          <p:cNvSpPr/>
          <p:nvPr/>
        </p:nvSpPr>
        <p:spPr>
          <a:xfrm flipV="1">
            <a:off x="2298065" y="3883660"/>
            <a:ext cx="1666875" cy="1666875"/>
          </a:xfrm>
          <a:prstGeom prst="arc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510155" y="4092575"/>
            <a:ext cx="1181735" cy="1181735"/>
            <a:chOff x="3707642" y="3731770"/>
            <a:chExt cx="1182028" cy="1182030"/>
          </a:xfrm>
          <a:effectLst/>
        </p:grpSpPr>
        <p:sp>
          <p:nvSpPr>
            <p:cNvPr id="6" name="流程图: 接点 5"/>
            <p:cNvSpPr/>
            <p:nvPr/>
          </p:nvSpPr>
          <p:spPr>
            <a:xfrm>
              <a:off x="3707642" y="3731770"/>
              <a:ext cx="1182028" cy="118203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desk-computer-investments_73272"/>
            <p:cNvSpPr>
              <a:spLocks noChangeAspect="1"/>
            </p:cNvSpPr>
            <p:nvPr/>
          </p:nvSpPr>
          <p:spPr bwMode="auto">
            <a:xfrm>
              <a:off x="3993813" y="4151521"/>
              <a:ext cx="609685" cy="342527"/>
            </a:xfrm>
            <a:custGeom>
              <a:avLst/>
              <a:gdLst>
                <a:gd name="T0" fmla="*/ 2132 w 2890"/>
                <a:gd name="T1" fmla="*/ 971 h 1626"/>
                <a:gd name="T2" fmla="*/ 2524 w 2890"/>
                <a:gd name="T3" fmla="*/ 268 h 1626"/>
                <a:gd name="T4" fmla="*/ 2890 w 2890"/>
                <a:gd name="T5" fmla="*/ 1560 h 1626"/>
                <a:gd name="T6" fmla="*/ 2718 w 2890"/>
                <a:gd name="T7" fmla="*/ 1626 h 1626"/>
                <a:gd name="T8" fmla="*/ 1204 w 2890"/>
                <a:gd name="T9" fmla="*/ 1626 h 1626"/>
                <a:gd name="T10" fmla="*/ 67 w 2890"/>
                <a:gd name="T11" fmla="*/ 1626 h 1626"/>
                <a:gd name="T12" fmla="*/ 67 w 2890"/>
                <a:gd name="T13" fmla="*/ 1493 h 1626"/>
                <a:gd name="T14" fmla="*/ 566 w 2890"/>
                <a:gd name="T15" fmla="*/ 1436 h 1626"/>
                <a:gd name="T16" fmla="*/ 125 w 2890"/>
                <a:gd name="T17" fmla="*/ 1365 h 1626"/>
                <a:gd name="T18" fmla="*/ 59 w 2890"/>
                <a:gd name="T19" fmla="*/ 231 h 1626"/>
                <a:gd name="T20" fmla="*/ 1645 w 2890"/>
                <a:gd name="T21" fmla="*/ 164 h 1626"/>
                <a:gd name="T22" fmla="*/ 1711 w 2890"/>
                <a:gd name="T23" fmla="*/ 1299 h 1626"/>
                <a:gd name="T24" fmla="*/ 1097 w 2890"/>
                <a:gd name="T25" fmla="*/ 1365 h 1626"/>
                <a:gd name="T26" fmla="*/ 1270 w 2890"/>
                <a:gd name="T27" fmla="*/ 1493 h 1626"/>
                <a:gd name="T28" fmla="*/ 1871 w 2890"/>
                <a:gd name="T29" fmla="*/ 66 h 1626"/>
                <a:gd name="T30" fmla="*/ 2718 w 2890"/>
                <a:gd name="T31" fmla="*/ 0 h 1626"/>
                <a:gd name="T32" fmla="*/ 2784 w 2890"/>
                <a:gd name="T33" fmla="*/ 1493 h 1626"/>
                <a:gd name="T34" fmla="*/ 2890 w 2890"/>
                <a:gd name="T35" fmla="*/ 1560 h 1626"/>
                <a:gd name="T36" fmla="*/ 1264 w 2890"/>
                <a:gd name="T37" fmla="*/ 665 h 1626"/>
                <a:gd name="T38" fmla="*/ 1390 w 2890"/>
                <a:gd name="T39" fmla="*/ 634 h 1626"/>
                <a:gd name="T40" fmla="*/ 1389 w 2890"/>
                <a:gd name="T41" fmla="*/ 510 h 1626"/>
                <a:gd name="T42" fmla="*/ 1385 w 2890"/>
                <a:gd name="T43" fmla="*/ 498 h 1626"/>
                <a:gd name="T44" fmla="*/ 1379 w 2890"/>
                <a:gd name="T45" fmla="*/ 485 h 1626"/>
                <a:gd name="T46" fmla="*/ 1372 w 2890"/>
                <a:gd name="T47" fmla="*/ 476 h 1626"/>
                <a:gd name="T48" fmla="*/ 1362 w 2890"/>
                <a:gd name="T49" fmla="*/ 468 h 1626"/>
                <a:gd name="T50" fmla="*/ 1350 w 2890"/>
                <a:gd name="T51" fmla="*/ 461 h 1626"/>
                <a:gd name="T52" fmla="*/ 1347 w 2890"/>
                <a:gd name="T53" fmla="*/ 460 h 1626"/>
                <a:gd name="T54" fmla="*/ 1335 w 2890"/>
                <a:gd name="T55" fmla="*/ 456 h 1626"/>
                <a:gd name="T56" fmla="*/ 1323 w 2890"/>
                <a:gd name="T57" fmla="*/ 455 h 1626"/>
                <a:gd name="T58" fmla="*/ 1132 w 2890"/>
                <a:gd name="T59" fmla="*/ 522 h 1626"/>
                <a:gd name="T60" fmla="*/ 839 w 2890"/>
                <a:gd name="T61" fmla="*/ 869 h 1626"/>
                <a:gd name="T62" fmla="*/ 657 w 2890"/>
                <a:gd name="T63" fmla="*/ 753 h 1626"/>
                <a:gd name="T64" fmla="*/ 323 w 2890"/>
                <a:gd name="T65" fmla="*/ 1087 h 1626"/>
                <a:gd name="T66" fmla="*/ 417 w 2890"/>
                <a:gd name="T67" fmla="*/ 1100 h 1626"/>
                <a:gd name="T68" fmla="*/ 783 w 2890"/>
                <a:gd name="T69" fmla="*/ 1007 h 1626"/>
                <a:gd name="T70" fmla="*/ 878 w 2890"/>
                <a:gd name="T71" fmla="*/ 1013 h 1626"/>
                <a:gd name="T72" fmla="*/ 2328 w 2890"/>
                <a:gd name="T73" fmla="*/ 1220 h 1626"/>
                <a:gd name="T74" fmla="*/ 2328 w 2890"/>
                <a:gd name="T75" fmla="*/ 1457 h 1626"/>
                <a:gd name="T76" fmla="*/ 2658 w 2890"/>
                <a:gd name="T77" fmla="*/ 201 h 1626"/>
                <a:gd name="T78" fmla="*/ 2065 w 2890"/>
                <a:gd name="T79" fmla="*/ 135 h 1626"/>
                <a:gd name="T80" fmla="*/ 1998 w 2890"/>
                <a:gd name="T81" fmla="*/ 1038 h 1626"/>
                <a:gd name="T82" fmla="*/ 2591 w 2890"/>
                <a:gd name="T83" fmla="*/ 1104 h 1626"/>
                <a:gd name="T84" fmla="*/ 2658 w 2890"/>
                <a:gd name="T85" fmla="*/ 201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0" h="1626">
                  <a:moveTo>
                    <a:pt x="2524" y="971"/>
                  </a:moveTo>
                  <a:lnTo>
                    <a:pt x="2132" y="971"/>
                  </a:lnTo>
                  <a:lnTo>
                    <a:pt x="2132" y="268"/>
                  </a:lnTo>
                  <a:lnTo>
                    <a:pt x="2524" y="268"/>
                  </a:lnTo>
                  <a:lnTo>
                    <a:pt x="2524" y="971"/>
                  </a:lnTo>
                  <a:close/>
                  <a:moveTo>
                    <a:pt x="2890" y="1560"/>
                  </a:moveTo>
                  <a:cubicBezTo>
                    <a:pt x="2890" y="1596"/>
                    <a:pt x="2860" y="1626"/>
                    <a:pt x="2823" y="1626"/>
                  </a:cubicBezTo>
                  <a:lnTo>
                    <a:pt x="2718" y="1626"/>
                  </a:lnTo>
                  <a:lnTo>
                    <a:pt x="1938" y="1626"/>
                  </a:lnTo>
                  <a:lnTo>
                    <a:pt x="1204" y="1626"/>
                  </a:lnTo>
                  <a:lnTo>
                    <a:pt x="566" y="1626"/>
                  </a:lnTo>
                  <a:lnTo>
                    <a:pt x="67" y="1626"/>
                  </a:lnTo>
                  <a:cubicBezTo>
                    <a:pt x="30" y="1626"/>
                    <a:pt x="0" y="1596"/>
                    <a:pt x="0" y="1560"/>
                  </a:cubicBezTo>
                  <a:cubicBezTo>
                    <a:pt x="0" y="1523"/>
                    <a:pt x="30" y="1493"/>
                    <a:pt x="67" y="1493"/>
                  </a:cubicBezTo>
                  <a:lnTo>
                    <a:pt x="500" y="1493"/>
                  </a:lnTo>
                  <a:cubicBezTo>
                    <a:pt x="505" y="1461"/>
                    <a:pt x="532" y="1436"/>
                    <a:pt x="566" y="1436"/>
                  </a:cubicBezTo>
                  <a:cubicBezTo>
                    <a:pt x="614" y="1436"/>
                    <a:pt x="655" y="1407"/>
                    <a:pt x="673" y="1365"/>
                  </a:cubicBezTo>
                  <a:lnTo>
                    <a:pt x="125" y="1365"/>
                  </a:lnTo>
                  <a:cubicBezTo>
                    <a:pt x="88" y="1365"/>
                    <a:pt x="59" y="1335"/>
                    <a:pt x="59" y="1299"/>
                  </a:cubicBezTo>
                  <a:lnTo>
                    <a:pt x="59" y="231"/>
                  </a:lnTo>
                  <a:cubicBezTo>
                    <a:pt x="59" y="194"/>
                    <a:pt x="88" y="164"/>
                    <a:pt x="125" y="164"/>
                  </a:cubicBezTo>
                  <a:lnTo>
                    <a:pt x="1645" y="164"/>
                  </a:lnTo>
                  <a:cubicBezTo>
                    <a:pt x="1681" y="164"/>
                    <a:pt x="1711" y="194"/>
                    <a:pt x="1711" y="231"/>
                  </a:cubicBezTo>
                  <a:lnTo>
                    <a:pt x="1711" y="1299"/>
                  </a:lnTo>
                  <a:cubicBezTo>
                    <a:pt x="1711" y="1335"/>
                    <a:pt x="1681" y="1365"/>
                    <a:pt x="1645" y="1365"/>
                  </a:cubicBezTo>
                  <a:lnTo>
                    <a:pt x="1097" y="1365"/>
                  </a:lnTo>
                  <a:cubicBezTo>
                    <a:pt x="1115" y="1407"/>
                    <a:pt x="1156" y="1436"/>
                    <a:pt x="1204" y="1436"/>
                  </a:cubicBezTo>
                  <a:cubicBezTo>
                    <a:pt x="1238" y="1436"/>
                    <a:pt x="1265" y="1461"/>
                    <a:pt x="1270" y="1493"/>
                  </a:cubicBezTo>
                  <a:lnTo>
                    <a:pt x="1871" y="1493"/>
                  </a:lnTo>
                  <a:lnTo>
                    <a:pt x="1871" y="66"/>
                  </a:lnTo>
                  <a:cubicBezTo>
                    <a:pt x="1871" y="29"/>
                    <a:pt x="1901" y="0"/>
                    <a:pt x="1938" y="0"/>
                  </a:cubicBezTo>
                  <a:lnTo>
                    <a:pt x="2718" y="0"/>
                  </a:lnTo>
                  <a:cubicBezTo>
                    <a:pt x="2755" y="0"/>
                    <a:pt x="2784" y="29"/>
                    <a:pt x="2784" y="66"/>
                  </a:cubicBezTo>
                  <a:lnTo>
                    <a:pt x="2784" y="1493"/>
                  </a:lnTo>
                  <a:lnTo>
                    <a:pt x="2823" y="1493"/>
                  </a:lnTo>
                  <a:cubicBezTo>
                    <a:pt x="2860" y="1493"/>
                    <a:pt x="2890" y="1523"/>
                    <a:pt x="2890" y="1560"/>
                  </a:cubicBezTo>
                  <a:close/>
                  <a:moveTo>
                    <a:pt x="878" y="1013"/>
                  </a:moveTo>
                  <a:lnTo>
                    <a:pt x="1264" y="665"/>
                  </a:lnTo>
                  <a:cubicBezTo>
                    <a:pt x="1276" y="686"/>
                    <a:pt x="1298" y="700"/>
                    <a:pt x="1323" y="700"/>
                  </a:cubicBezTo>
                  <a:cubicBezTo>
                    <a:pt x="1360" y="700"/>
                    <a:pt x="1390" y="670"/>
                    <a:pt x="1390" y="634"/>
                  </a:cubicBezTo>
                  <a:lnTo>
                    <a:pt x="1390" y="522"/>
                  </a:lnTo>
                  <a:cubicBezTo>
                    <a:pt x="1390" y="518"/>
                    <a:pt x="1390" y="514"/>
                    <a:pt x="1389" y="510"/>
                  </a:cubicBezTo>
                  <a:cubicBezTo>
                    <a:pt x="1389" y="509"/>
                    <a:pt x="1388" y="508"/>
                    <a:pt x="1388" y="506"/>
                  </a:cubicBezTo>
                  <a:cubicBezTo>
                    <a:pt x="1387" y="504"/>
                    <a:pt x="1386" y="501"/>
                    <a:pt x="1385" y="498"/>
                  </a:cubicBezTo>
                  <a:cubicBezTo>
                    <a:pt x="1385" y="497"/>
                    <a:pt x="1385" y="496"/>
                    <a:pt x="1384" y="495"/>
                  </a:cubicBezTo>
                  <a:cubicBezTo>
                    <a:pt x="1383" y="492"/>
                    <a:pt x="1381" y="488"/>
                    <a:pt x="1379" y="485"/>
                  </a:cubicBezTo>
                  <a:cubicBezTo>
                    <a:pt x="1378" y="485"/>
                    <a:pt x="1378" y="484"/>
                    <a:pt x="1377" y="483"/>
                  </a:cubicBezTo>
                  <a:cubicBezTo>
                    <a:pt x="1376" y="481"/>
                    <a:pt x="1374" y="478"/>
                    <a:pt x="1372" y="476"/>
                  </a:cubicBezTo>
                  <a:cubicBezTo>
                    <a:pt x="1371" y="475"/>
                    <a:pt x="1370" y="474"/>
                    <a:pt x="1369" y="474"/>
                  </a:cubicBezTo>
                  <a:cubicBezTo>
                    <a:pt x="1367" y="472"/>
                    <a:pt x="1365" y="470"/>
                    <a:pt x="1362" y="468"/>
                  </a:cubicBezTo>
                  <a:cubicBezTo>
                    <a:pt x="1361" y="467"/>
                    <a:pt x="1361" y="467"/>
                    <a:pt x="1360" y="466"/>
                  </a:cubicBezTo>
                  <a:cubicBezTo>
                    <a:pt x="1357" y="464"/>
                    <a:pt x="1354" y="463"/>
                    <a:pt x="1350" y="461"/>
                  </a:cubicBezTo>
                  <a:cubicBezTo>
                    <a:pt x="1350" y="461"/>
                    <a:pt x="1350" y="461"/>
                    <a:pt x="1350" y="461"/>
                  </a:cubicBezTo>
                  <a:cubicBezTo>
                    <a:pt x="1349" y="460"/>
                    <a:pt x="1348" y="460"/>
                    <a:pt x="1347" y="460"/>
                  </a:cubicBezTo>
                  <a:cubicBezTo>
                    <a:pt x="1344" y="459"/>
                    <a:pt x="1341" y="458"/>
                    <a:pt x="1339" y="457"/>
                  </a:cubicBezTo>
                  <a:cubicBezTo>
                    <a:pt x="1337" y="457"/>
                    <a:pt x="1336" y="457"/>
                    <a:pt x="1335" y="456"/>
                  </a:cubicBezTo>
                  <a:cubicBezTo>
                    <a:pt x="1332" y="456"/>
                    <a:pt x="1328" y="456"/>
                    <a:pt x="1325" y="455"/>
                  </a:cubicBezTo>
                  <a:cubicBezTo>
                    <a:pt x="1324" y="455"/>
                    <a:pt x="1324" y="455"/>
                    <a:pt x="1323" y="455"/>
                  </a:cubicBezTo>
                  <a:lnTo>
                    <a:pt x="1199" y="455"/>
                  </a:lnTo>
                  <a:cubicBezTo>
                    <a:pt x="1162" y="455"/>
                    <a:pt x="1132" y="485"/>
                    <a:pt x="1132" y="522"/>
                  </a:cubicBezTo>
                  <a:cubicBezTo>
                    <a:pt x="1132" y="545"/>
                    <a:pt x="1144" y="566"/>
                    <a:pt x="1162" y="578"/>
                  </a:cubicBezTo>
                  <a:lnTo>
                    <a:pt x="839" y="869"/>
                  </a:lnTo>
                  <a:lnTo>
                    <a:pt x="747" y="763"/>
                  </a:lnTo>
                  <a:cubicBezTo>
                    <a:pt x="724" y="737"/>
                    <a:pt x="685" y="733"/>
                    <a:pt x="657" y="753"/>
                  </a:cubicBezTo>
                  <a:lnTo>
                    <a:pt x="337" y="993"/>
                  </a:lnTo>
                  <a:cubicBezTo>
                    <a:pt x="307" y="1016"/>
                    <a:pt x="301" y="1057"/>
                    <a:pt x="323" y="1087"/>
                  </a:cubicBezTo>
                  <a:cubicBezTo>
                    <a:pt x="336" y="1104"/>
                    <a:pt x="356" y="1113"/>
                    <a:pt x="377" y="1113"/>
                  </a:cubicBezTo>
                  <a:cubicBezTo>
                    <a:pt x="391" y="1113"/>
                    <a:pt x="405" y="1109"/>
                    <a:pt x="417" y="1100"/>
                  </a:cubicBezTo>
                  <a:lnTo>
                    <a:pt x="687" y="897"/>
                  </a:lnTo>
                  <a:lnTo>
                    <a:pt x="783" y="1007"/>
                  </a:lnTo>
                  <a:cubicBezTo>
                    <a:pt x="795" y="1021"/>
                    <a:pt x="811" y="1029"/>
                    <a:pt x="829" y="1030"/>
                  </a:cubicBezTo>
                  <a:cubicBezTo>
                    <a:pt x="847" y="1031"/>
                    <a:pt x="865" y="1025"/>
                    <a:pt x="878" y="1013"/>
                  </a:cubicBezTo>
                  <a:close/>
                  <a:moveTo>
                    <a:pt x="2447" y="1339"/>
                  </a:moveTo>
                  <a:cubicBezTo>
                    <a:pt x="2447" y="1273"/>
                    <a:pt x="2393" y="1220"/>
                    <a:pt x="2328" y="1220"/>
                  </a:cubicBezTo>
                  <a:cubicBezTo>
                    <a:pt x="2263" y="1220"/>
                    <a:pt x="2209" y="1273"/>
                    <a:pt x="2209" y="1339"/>
                  </a:cubicBezTo>
                  <a:cubicBezTo>
                    <a:pt x="2209" y="1404"/>
                    <a:pt x="2263" y="1457"/>
                    <a:pt x="2328" y="1457"/>
                  </a:cubicBezTo>
                  <a:cubicBezTo>
                    <a:pt x="2393" y="1457"/>
                    <a:pt x="2447" y="1404"/>
                    <a:pt x="2447" y="1339"/>
                  </a:cubicBezTo>
                  <a:close/>
                  <a:moveTo>
                    <a:pt x="2658" y="201"/>
                  </a:moveTo>
                  <a:cubicBezTo>
                    <a:pt x="2658" y="164"/>
                    <a:pt x="2628" y="135"/>
                    <a:pt x="2591" y="135"/>
                  </a:cubicBezTo>
                  <a:lnTo>
                    <a:pt x="2065" y="135"/>
                  </a:lnTo>
                  <a:cubicBezTo>
                    <a:pt x="2028" y="135"/>
                    <a:pt x="1998" y="164"/>
                    <a:pt x="1998" y="201"/>
                  </a:cubicBezTo>
                  <a:lnTo>
                    <a:pt x="1998" y="1038"/>
                  </a:lnTo>
                  <a:cubicBezTo>
                    <a:pt x="1998" y="1075"/>
                    <a:pt x="2028" y="1104"/>
                    <a:pt x="2065" y="1104"/>
                  </a:cubicBezTo>
                  <a:lnTo>
                    <a:pt x="2591" y="1104"/>
                  </a:lnTo>
                  <a:cubicBezTo>
                    <a:pt x="2628" y="1104"/>
                    <a:pt x="2658" y="1075"/>
                    <a:pt x="2658" y="1038"/>
                  </a:cubicBezTo>
                  <a:lnTo>
                    <a:pt x="2658" y="20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0">
            <a:off x="570230" y="1819910"/>
            <a:ext cx="1181735" cy="1181735"/>
            <a:chOff x="2040674" y="1745166"/>
            <a:chExt cx="1182028" cy="1182030"/>
          </a:xfrm>
          <a:effectLst>
            <a:outerShdw blurRad="635000" dist="254000" dir="8100000" algn="tr" rotWithShape="0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9" name="流程图: 接点 8"/>
            <p:cNvSpPr/>
            <p:nvPr/>
          </p:nvSpPr>
          <p:spPr>
            <a:xfrm>
              <a:off x="2040674" y="1745166"/>
              <a:ext cx="1182028" cy="1182030"/>
            </a:xfrm>
            <a:prstGeom prst="flowChartConnector">
              <a:avLst/>
            </a:prstGeom>
            <a:gradFill>
              <a:gsLst>
                <a:gs pos="0">
                  <a:srgbClr val="84B3FF">
                    <a:alpha val="85000"/>
                  </a:srgbClr>
                </a:gs>
                <a:gs pos="45000">
                  <a:srgbClr val="4A72B1">
                    <a:alpha val="85000"/>
                  </a:srgbClr>
                </a:gs>
                <a:gs pos="100000">
                  <a:srgbClr val="2C4F88">
                    <a:alpha val="85000"/>
                  </a:srgbClr>
                </a:gs>
              </a:gsLst>
              <a:lin ang="135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car_163942"/>
            <p:cNvSpPr>
              <a:spLocks noChangeAspect="1"/>
            </p:cNvSpPr>
            <p:nvPr/>
          </p:nvSpPr>
          <p:spPr bwMode="auto">
            <a:xfrm>
              <a:off x="2326845" y="2055313"/>
              <a:ext cx="609685" cy="561736"/>
            </a:xfrm>
            <a:custGeom>
              <a:avLst/>
              <a:gdLst>
                <a:gd name="T0" fmla="*/ 5411 w 6523"/>
                <a:gd name="T1" fmla="*/ 1928 h 6020"/>
                <a:gd name="T2" fmla="*/ 4545 w 6523"/>
                <a:gd name="T3" fmla="*/ 1928 h 6020"/>
                <a:gd name="T4" fmla="*/ 4496 w 6523"/>
                <a:gd name="T5" fmla="*/ 1636 h 6020"/>
                <a:gd name="T6" fmla="*/ 2567 w 6523"/>
                <a:gd name="T7" fmla="*/ 0 h 6020"/>
                <a:gd name="T8" fmla="*/ 1512 w 6523"/>
                <a:gd name="T9" fmla="*/ 0 h 6020"/>
                <a:gd name="T10" fmla="*/ 1248 w 6523"/>
                <a:gd name="T11" fmla="*/ 222 h 6020"/>
                <a:gd name="T12" fmla="*/ 965 w 6523"/>
                <a:gd name="T13" fmla="*/ 1928 h 6020"/>
                <a:gd name="T14" fmla="*/ 277 w 6523"/>
                <a:gd name="T15" fmla="*/ 1928 h 6020"/>
                <a:gd name="T16" fmla="*/ 0 w 6523"/>
                <a:gd name="T17" fmla="*/ 2206 h 6020"/>
                <a:gd name="T18" fmla="*/ 0 w 6523"/>
                <a:gd name="T19" fmla="*/ 4342 h 6020"/>
                <a:gd name="T20" fmla="*/ 277 w 6523"/>
                <a:gd name="T21" fmla="*/ 4619 h 6020"/>
                <a:gd name="T22" fmla="*/ 649 w 6523"/>
                <a:gd name="T23" fmla="*/ 4619 h 6020"/>
                <a:gd name="T24" fmla="*/ 639 w 6523"/>
                <a:gd name="T25" fmla="*/ 4786 h 6020"/>
                <a:gd name="T26" fmla="*/ 1873 w 6523"/>
                <a:gd name="T27" fmla="*/ 6020 h 6020"/>
                <a:gd name="T28" fmla="*/ 3108 w 6523"/>
                <a:gd name="T29" fmla="*/ 4786 h 6020"/>
                <a:gd name="T30" fmla="*/ 3097 w 6523"/>
                <a:gd name="T31" fmla="*/ 4619 h 6020"/>
                <a:gd name="T32" fmla="*/ 3439 w 6523"/>
                <a:gd name="T33" fmla="*/ 4619 h 6020"/>
                <a:gd name="T34" fmla="*/ 3428 w 6523"/>
                <a:gd name="T35" fmla="*/ 4786 h 6020"/>
                <a:gd name="T36" fmla="*/ 4663 w 6523"/>
                <a:gd name="T37" fmla="*/ 6020 h 6020"/>
                <a:gd name="T38" fmla="*/ 5897 w 6523"/>
                <a:gd name="T39" fmla="*/ 4786 h 6020"/>
                <a:gd name="T40" fmla="*/ 5887 w 6523"/>
                <a:gd name="T41" fmla="*/ 4619 h 6020"/>
                <a:gd name="T42" fmla="*/ 6245 w 6523"/>
                <a:gd name="T43" fmla="*/ 4619 h 6020"/>
                <a:gd name="T44" fmla="*/ 6523 w 6523"/>
                <a:gd name="T45" fmla="*/ 4342 h 6020"/>
                <a:gd name="T46" fmla="*/ 6523 w 6523"/>
                <a:gd name="T47" fmla="*/ 3038 h 6020"/>
                <a:gd name="T48" fmla="*/ 5411 w 6523"/>
                <a:gd name="T49" fmla="*/ 1928 h 6020"/>
                <a:gd name="T50" fmla="*/ 1761 w 6523"/>
                <a:gd name="T51" fmla="*/ 542 h 6020"/>
                <a:gd name="T52" fmla="*/ 2580 w 6523"/>
                <a:gd name="T53" fmla="*/ 542 h 6020"/>
                <a:gd name="T54" fmla="*/ 3968 w 6523"/>
                <a:gd name="T55" fmla="*/ 1720 h 6020"/>
                <a:gd name="T56" fmla="*/ 3996 w 6523"/>
                <a:gd name="T57" fmla="*/ 1928 h 6020"/>
                <a:gd name="T58" fmla="*/ 1512 w 6523"/>
                <a:gd name="T59" fmla="*/ 1928 h 6020"/>
                <a:gd name="T60" fmla="*/ 1761 w 6523"/>
                <a:gd name="T61" fmla="*/ 542 h 6020"/>
                <a:gd name="T62" fmla="*/ 1872 w 6523"/>
                <a:gd name="T63" fmla="*/ 5495 h 6020"/>
                <a:gd name="T64" fmla="*/ 1179 w 6523"/>
                <a:gd name="T65" fmla="*/ 4802 h 6020"/>
                <a:gd name="T66" fmla="*/ 1872 w 6523"/>
                <a:gd name="T67" fmla="*/ 4108 h 6020"/>
                <a:gd name="T68" fmla="*/ 2565 w 6523"/>
                <a:gd name="T69" fmla="*/ 4802 h 6020"/>
                <a:gd name="T70" fmla="*/ 1872 w 6523"/>
                <a:gd name="T71" fmla="*/ 5495 h 6020"/>
                <a:gd name="T72" fmla="*/ 4661 w 6523"/>
                <a:gd name="T73" fmla="*/ 5495 h 6020"/>
                <a:gd name="T74" fmla="*/ 3968 w 6523"/>
                <a:gd name="T75" fmla="*/ 4802 h 6020"/>
                <a:gd name="T76" fmla="*/ 4661 w 6523"/>
                <a:gd name="T77" fmla="*/ 4108 h 6020"/>
                <a:gd name="T78" fmla="*/ 5355 w 6523"/>
                <a:gd name="T79" fmla="*/ 4802 h 6020"/>
                <a:gd name="T80" fmla="*/ 4661 w 6523"/>
                <a:gd name="T81" fmla="*/ 5495 h 6020"/>
                <a:gd name="T82" fmla="*/ 5979 w 6523"/>
                <a:gd name="T83" fmla="*/ 4066 h 6020"/>
                <a:gd name="T84" fmla="*/ 5661 w 6523"/>
                <a:gd name="T85" fmla="*/ 4066 h 6020"/>
                <a:gd name="T86" fmla="*/ 4660 w 6523"/>
                <a:gd name="T87" fmla="*/ 3552 h 6020"/>
                <a:gd name="T88" fmla="*/ 3659 w 6523"/>
                <a:gd name="T89" fmla="*/ 4066 h 6020"/>
                <a:gd name="T90" fmla="*/ 2872 w 6523"/>
                <a:gd name="T91" fmla="*/ 4066 h 6020"/>
                <a:gd name="T92" fmla="*/ 1871 w 6523"/>
                <a:gd name="T93" fmla="*/ 3552 h 6020"/>
                <a:gd name="T94" fmla="*/ 869 w 6523"/>
                <a:gd name="T95" fmla="*/ 4066 h 6020"/>
                <a:gd name="T96" fmla="*/ 541 w 6523"/>
                <a:gd name="T97" fmla="*/ 4066 h 6020"/>
                <a:gd name="T98" fmla="*/ 541 w 6523"/>
                <a:gd name="T99" fmla="*/ 2456 h 6020"/>
                <a:gd name="T100" fmla="*/ 5411 w 6523"/>
                <a:gd name="T101" fmla="*/ 2456 h 6020"/>
                <a:gd name="T102" fmla="*/ 5980 w 6523"/>
                <a:gd name="T103" fmla="*/ 3026 h 6020"/>
                <a:gd name="T104" fmla="*/ 5980 w 6523"/>
                <a:gd name="T105" fmla="*/ 4066 h 6020"/>
                <a:gd name="T106" fmla="*/ 5979 w 6523"/>
                <a:gd name="T107" fmla="*/ 4066 h 6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23" h="6020">
                  <a:moveTo>
                    <a:pt x="5411" y="1928"/>
                  </a:moveTo>
                  <a:lnTo>
                    <a:pt x="4545" y="1928"/>
                  </a:lnTo>
                  <a:lnTo>
                    <a:pt x="4496" y="1636"/>
                  </a:lnTo>
                  <a:cubicBezTo>
                    <a:pt x="4343" y="694"/>
                    <a:pt x="3524" y="0"/>
                    <a:pt x="2567" y="0"/>
                  </a:cubicBezTo>
                  <a:lnTo>
                    <a:pt x="1512" y="0"/>
                  </a:lnTo>
                  <a:cubicBezTo>
                    <a:pt x="1387" y="0"/>
                    <a:pt x="1276" y="98"/>
                    <a:pt x="1248" y="222"/>
                  </a:cubicBezTo>
                  <a:lnTo>
                    <a:pt x="965" y="1928"/>
                  </a:lnTo>
                  <a:lnTo>
                    <a:pt x="277" y="1928"/>
                  </a:lnTo>
                  <a:cubicBezTo>
                    <a:pt x="125" y="1928"/>
                    <a:pt x="0" y="2054"/>
                    <a:pt x="0" y="2206"/>
                  </a:cubicBezTo>
                  <a:lnTo>
                    <a:pt x="0" y="4342"/>
                  </a:lnTo>
                  <a:cubicBezTo>
                    <a:pt x="0" y="4494"/>
                    <a:pt x="125" y="4619"/>
                    <a:pt x="277" y="4619"/>
                  </a:cubicBezTo>
                  <a:lnTo>
                    <a:pt x="649" y="4619"/>
                  </a:lnTo>
                  <a:cubicBezTo>
                    <a:pt x="641" y="4674"/>
                    <a:pt x="639" y="4730"/>
                    <a:pt x="639" y="4786"/>
                  </a:cubicBezTo>
                  <a:cubicBezTo>
                    <a:pt x="639" y="5466"/>
                    <a:pt x="1193" y="6020"/>
                    <a:pt x="1873" y="6020"/>
                  </a:cubicBezTo>
                  <a:cubicBezTo>
                    <a:pt x="2553" y="6020"/>
                    <a:pt x="3095" y="5466"/>
                    <a:pt x="3108" y="4786"/>
                  </a:cubicBezTo>
                  <a:cubicBezTo>
                    <a:pt x="3108" y="4730"/>
                    <a:pt x="3104" y="4674"/>
                    <a:pt x="3097" y="4619"/>
                  </a:cubicBezTo>
                  <a:lnTo>
                    <a:pt x="3439" y="4619"/>
                  </a:lnTo>
                  <a:cubicBezTo>
                    <a:pt x="3431" y="4674"/>
                    <a:pt x="3428" y="4730"/>
                    <a:pt x="3428" y="4786"/>
                  </a:cubicBezTo>
                  <a:cubicBezTo>
                    <a:pt x="3428" y="5466"/>
                    <a:pt x="3983" y="6020"/>
                    <a:pt x="4663" y="6020"/>
                  </a:cubicBezTo>
                  <a:cubicBezTo>
                    <a:pt x="5328" y="6020"/>
                    <a:pt x="5884" y="5466"/>
                    <a:pt x="5897" y="4786"/>
                  </a:cubicBezTo>
                  <a:cubicBezTo>
                    <a:pt x="5897" y="4730"/>
                    <a:pt x="5893" y="4674"/>
                    <a:pt x="5887" y="4619"/>
                  </a:cubicBezTo>
                  <a:lnTo>
                    <a:pt x="6245" y="4619"/>
                  </a:lnTo>
                  <a:cubicBezTo>
                    <a:pt x="6397" y="4619"/>
                    <a:pt x="6523" y="4494"/>
                    <a:pt x="6523" y="4342"/>
                  </a:cubicBezTo>
                  <a:lnTo>
                    <a:pt x="6523" y="3038"/>
                  </a:lnTo>
                  <a:cubicBezTo>
                    <a:pt x="6520" y="2428"/>
                    <a:pt x="6021" y="1928"/>
                    <a:pt x="5411" y="1928"/>
                  </a:cubicBezTo>
                  <a:close/>
                  <a:moveTo>
                    <a:pt x="1761" y="542"/>
                  </a:moveTo>
                  <a:lnTo>
                    <a:pt x="2580" y="542"/>
                  </a:lnTo>
                  <a:cubicBezTo>
                    <a:pt x="3273" y="542"/>
                    <a:pt x="3856" y="1042"/>
                    <a:pt x="3968" y="1720"/>
                  </a:cubicBezTo>
                  <a:lnTo>
                    <a:pt x="3996" y="1928"/>
                  </a:lnTo>
                  <a:lnTo>
                    <a:pt x="1512" y="1928"/>
                  </a:lnTo>
                  <a:lnTo>
                    <a:pt x="1761" y="542"/>
                  </a:lnTo>
                  <a:close/>
                  <a:moveTo>
                    <a:pt x="1872" y="5495"/>
                  </a:moveTo>
                  <a:cubicBezTo>
                    <a:pt x="1484" y="5495"/>
                    <a:pt x="1179" y="5190"/>
                    <a:pt x="1179" y="4802"/>
                  </a:cubicBezTo>
                  <a:cubicBezTo>
                    <a:pt x="1179" y="4414"/>
                    <a:pt x="1497" y="4108"/>
                    <a:pt x="1872" y="4108"/>
                  </a:cubicBezTo>
                  <a:cubicBezTo>
                    <a:pt x="2247" y="4108"/>
                    <a:pt x="2565" y="4414"/>
                    <a:pt x="2565" y="4802"/>
                  </a:cubicBezTo>
                  <a:cubicBezTo>
                    <a:pt x="2567" y="5190"/>
                    <a:pt x="2261" y="5495"/>
                    <a:pt x="1872" y="5495"/>
                  </a:cubicBezTo>
                  <a:close/>
                  <a:moveTo>
                    <a:pt x="4661" y="5495"/>
                  </a:moveTo>
                  <a:cubicBezTo>
                    <a:pt x="4273" y="5495"/>
                    <a:pt x="3968" y="5190"/>
                    <a:pt x="3968" y="4802"/>
                  </a:cubicBezTo>
                  <a:cubicBezTo>
                    <a:pt x="3968" y="4414"/>
                    <a:pt x="4287" y="4108"/>
                    <a:pt x="4661" y="4108"/>
                  </a:cubicBezTo>
                  <a:cubicBezTo>
                    <a:pt x="5036" y="4108"/>
                    <a:pt x="5355" y="4414"/>
                    <a:pt x="5355" y="4802"/>
                  </a:cubicBezTo>
                  <a:cubicBezTo>
                    <a:pt x="5355" y="5190"/>
                    <a:pt x="5036" y="5495"/>
                    <a:pt x="4661" y="5495"/>
                  </a:cubicBezTo>
                  <a:close/>
                  <a:moveTo>
                    <a:pt x="5979" y="4066"/>
                  </a:moveTo>
                  <a:lnTo>
                    <a:pt x="5661" y="4066"/>
                  </a:lnTo>
                  <a:cubicBezTo>
                    <a:pt x="5436" y="3755"/>
                    <a:pt x="5072" y="3552"/>
                    <a:pt x="4660" y="3552"/>
                  </a:cubicBezTo>
                  <a:cubicBezTo>
                    <a:pt x="4249" y="3552"/>
                    <a:pt x="3884" y="3755"/>
                    <a:pt x="3659" y="4066"/>
                  </a:cubicBezTo>
                  <a:lnTo>
                    <a:pt x="2872" y="4066"/>
                  </a:lnTo>
                  <a:cubicBezTo>
                    <a:pt x="2647" y="3755"/>
                    <a:pt x="2283" y="3552"/>
                    <a:pt x="1871" y="3552"/>
                  </a:cubicBezTo>
                  <a:cubicBezTo>
                    <a:pt x="1459" y="3552"/>
                    <a:pt x="1095" y="3755"/>
                    <a:pt x="869" y="4066"/>
                  </a:cubicBezTo>
                  <a:lnTo>
                    <a:pt x="541" y="4066"/>
                  </a:lnTo>
                  <a:lnTo>
                    <a:pt x="541" y="2456"/>
                  </a:lnTo>
                  <a:lnTo>
                    <a:pt x="5411" y="2456"/>
                  </a:lnTo>
                  <a:cubicBezTo>
                    <a:pt x="5729" y="2456"/>
                    <a:pt x="5980" y="2706"/>
                    <a:pt x="5980" y="3026"/>
                  </a:cubicBezTo>
                  <a:lnTo>
                    <a:pt x="5980" y="4066"/>
                  </a:lnTo>
                  <a:lnTo>
                    <a:pt x="5979" y="406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2094230" y="2097405"/>
            <a:ext cx="1880870" cy="1168967"/>
            <a:chOff x="4069440" y="1826171"/>
            <a:chExt cx="1881187" cy="1168843"/>
          </a:xfrm>
        </p:grpSpPr>
        <p:sp>
          <p:nvSpPr>
            <p:cNvPr id="12" name="文本框 11"/>
            <p:cNvSpPr txBox="1"/>
            <p:nvPr/>
          </p:nvSpPr>
          <p:spPr>
            <a:xfrm>
              <a:off x="4158908" y="1826171"/>
              <a:ext cx="1223518" cy="368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系统日志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Rectangle 161"/>
            <p:cNvSpPr>
              <a:spLocks noChangeArrowheads="1"/>
            </p:cNvSpPr>
            <p:nvPr/>
          </p:nvSpPr>
          <p:spPr bwMode="auto">
            <a:xfrm>
              <a:off x="4069440" y="2257857"/>
              <a:ext cx="1881187" cy="737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用于记录系统运行过程中的异常信息及系统输出的日志信息。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0">
            <a:off x="570865" y="4504690"/>
            <a:ext cx="1880870" cy="1156233"/>
            <a:chOff x="4070710" y="1826172"/>
            <a:chExt cx="1881187" cy="1155975"/>
          </a:xfrm>
        </p:grpSpPr>
        <p:sp>
          <p:nvSpPr>
            <p:cNvPr id="16" name="文本框 15"/>
            <p:cNvSpPr txBox="1"/>
            <p:nvPr/>
          </p:nvSpPr>
          <p:spPr>
            <a:xfrm>
              <a:off x="4157002" y="1826172"/>
              <a:ext cx="1456559" cy="36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GC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日志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8" name="Rectangle 161"/>
            <p:cNvSpPr>
              <a:spLocks noChangeArrowheads="1"/>
            </p:cNvSpPr>
            <p:nvPr/>
          </p:nvSpPr>
          <p:spPr bwMode="auto">
            <a:xfrm>
              <a:off x="4070710" y="2245076"/>
              <a:ext cx="1881187" cy="73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通过分析gc日志，了解JVM中堆内存的使用情况。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0" name="弧形 19"/>
          <p:cNvSpPr/>
          <p:nvPr/>
        </p:nvSpPr>
        <p:spPr>
          <a:xfrm>
            <a:off x="8187690" y="1708785"/>
            <a:ext cx="1666875" cy="1666875"/>
          </a:xfrm>
          <a:prstGeom prst="arc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弧形 20"/>
          <p:cNvSpPr/>
          <p:nvPr/>
        </p:nvSpPr>
        <p:spPr>
          <a:xfrm flipV="1">
            <a:off x="9897110" y="4020185"/>
            <a:ext cx="1666875" cy="1666875"/>
          </a:xfrm>
          <a:prstGeom prst="arc">
            <a:avLst/>
          </a:prstGeom>
          <a:noFill/>
          <a:ln w="9525" cap="flat" cmpd="sng" algn="ctr">
            <a:solidFill>
              <a:srgbClr val="426AAC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印品黑体" panose="020F050202020403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8389620" y="1998345"/>
            <a:ext cx="1181735" cy="1181735"/>
            <a:chOff x="6944285" y="1745166"/>
            <a:chExt cx="1182028" cy="1182030"/>
          </a:xfrm>
          <a:effectLst/>
        </p:grpSpPr>
        <p:sp>
          <p:nvSpPr>
            <p:cNvPr id="23" name="流程图: 接点 22"/>
            <p:cNvSpPr/>
            <p:nvPr/>
          </p:nvSpPr>
          <p:spPr>
            <a:xfrm>
              <a:off x="6944285" y="1745166"/>
              <a:ext cx="1182028" cy="118203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educational-video_4258"/>
            <p:cNvSpPr>
              <a:spLocks noChangeAspect="1"/>
            </p:cNvSpPr>
            <p:nvPr/>
          </p:nvSpPr>
          <p:spPr bwMode="auto">
            <a:xfrm>
              <a:off x="7230456" y="2110212"/>
              <a:ext cx="609685" cy="451938"/>
            </a:xfrm>
            <a:custGeom>
              <a:avLst/>
              <a:gdLst>
                <a:gd name="connsiteX0" fmla="*/ 249112 w 607826"/>
                <a:gd name="connsiteY0" fmla="*/ 383541 h 450560"/>
                <a:gd name="connsiteX1" fmla="*/ 235921 w 607826"/>
                <a:gd name="connsiteY1" fmla="*/ 404954 h 450560"/>
                <a:gd name="connsiteX2" fmla="*/ 314119 w 607826"/>
                <a:gd name="connsiteY2" fmla="*/ 404954 h 450560"/>
                <a:gd name="connsiteX3" fmla="*/ 300928 w 607826"/>
                <a:gd name="connsiteY3" fmla="*/ 383541 h 450560"/>
                <a:gd name="connsiteX4" fmla="*/ 42040 w 607826"/>
                <a:gd name="connsiteY4" fmla="*/ 316556 h 450560"/>
                <a:gd name="connsiteX5" fmla="*/ 395258 w 607826"/>
                <a:gd name="connsiteY5" fmla="*/ 316556 h 450560"/>
                <a:gd name="connsiteX6" fmla="*/ 391937 w 607826"/>
                <a:gd name="connsiteY6" fmla="*/ 330294 h 450560"/>
                <a:gd name="connsiteX7" fmla="*/ 53713 w 607826"/>
                <a:gd name="connsiteY7" fmla="*/ 330294 h 450560"/>
                <a:gd name="connsiteX8" fmla="*/ 38339 w 607826"/>
                <a:gd name="connsiteY8" fmla="*/ 372456 h 450560"/>
                <a:gd name="connsiteX9" fmla="*/ 390798 w 607826"/>
                <a:gd name="connsiteY9" fmla="*/ 372456 h 450560"/>
                <a:gd name="connsiteX10" fmla="*/ 392411 w 607826"/>
                <a:gd name="connsiteY10" fmla="*/ 372456 h 450560"/>
                <a:gd name="connsiteX11" fmla="*/ 420217 w 607826"/>
                <a:gd name="connsiteY11" fmla="*/ 428261 h 450560"/>
                <a:gd name="connsiteX12" fmla="*/ 7022 w 607826"/>
                <a:gd name="connsiteY12" fmla="*/ 428261 h 450560"/>
                <a:gd name="connsiteX13" fmla="*/ 0 w 607826"/>
                <a:gd name="connsiteY13" fmla="*/ 409691 h 450560"/>
                <a:gd name="connsiteX14" fmla="*/ 485572 w 607826"/>
                <a:gd name="connsiteY14" fmla="*/ 290430 h 450560"/>
                <a:gd name="connsiteX15" fmla="*/ 480921 w 607826"/>
                <a:gd name="connsiteY15" fmla="*/ 296400 h 450560"/>
                <a:gd name="connsiteX16" fmla="*/ 480921 w 607826"/>
                <a:gd name="connsiteY16" fmla="*/ 403469 h 450560"/>
                <a:gd name="connsiteX17" fmla="*/ 485572 w 607826"/>
                <a:gd name="connsiteY17" fmla="*/ 409438 h 450560"/>
                <a:gd name="connsiteX18" fmla="*/ 493640 w 607826"/>
                <a:gd name="connsiteY18" fmla="*/ 408017 h 450560"/>
                <a:gd name="connsiteX19" fmla="*/ 555717 w 607826"/>
                <a:gd name="connsiteY19" fmla="*/ 354482 h 450560"/>
                <a:gd name="connsiteX20" fmla="*/ 555717 w 607826"/>
                <a:gd name="connsiteY20" fmla="*/ 345291 h 450560"/>
                <a:gd name="connsiteX21" fmla="*/ 493640 w 607826"/>
                <a:gd name="connsiteY21" fmla="*/ 291757 h 450560"/>
                <a:gd name="connsiteX22" fmla="*/ 485572 w 607826"/>
                <a:gd name="connsiteY22" fmla="*/ 290430 h 450560"/>
                <a:gd name="connsiteX23" fmla="*/ 507119 w 607826"/>
                <a:gd name="connsiteY23" fmla="*/ 249308 h 450560"/>
                <a:gd name="connsiteX24" fmla="*/ 607826 w 607826"/>
                <a:gd name="connsiteY24" fmla="*/ 349934 h 450560"/>
                <a:gd name="connsiteX25" fmla="*/ 507119 w 607826"/>
                <a:gd name="connsiteY25" fmla="*/ 450560 h 450560"/>
                <a:gd name="connsiteX26" fmla="*/ 406316 w 607826"/>
                <a:gd name="connsiteY26" fmla="*/ 349934 h 450560"/>
                <a:gd name="connsiteX27" fmla="*/ 507119 w 607826"/>
                <a:gd name="connsiteY27" fmla="*/ 249308 h 450560"/>
                <a:gd name="connsiteX28" fmla="*/ 115953 w 607826"/>
                <a:gd name="connsiteY28" fmla="*/ 178774 h 450560"/>
                <a:gd name="connsiteX29" fmla="*/ 115763 w 607826"/>
                <a:gd name="connsiteY29" fmla="*/ 263471 h 450560"/>
                <a:gd name="connsiteX30" fmla="*/ 125253 w 607826"/>
                <a:gd name="connsiteY30" fmla="*/ 263471 h 450560"/>
                <a:gd name="connsiteX31" fmla="*/ 125348 w 607826"/>
                <a:gd name="connsiteY31" fmla="*/ 178774 h 450560"/>
                <a:gd name="connsiteX32" fmla="*/ 255184 w 607826"/>
                <a:gd name="connsiteY32" fmla="*/ 77410 h 450560"/>
                <a:gd name="connsiteX33" fmla="*/ 469029 w 607826"/>
                <a:gd name="connsiteY33" fmla="*/ 77410 h 450560"/>
                <a:gd name="connsiteX34" fmla="*/ 477093 w 607826"/>
                <a:gd name="connsiteY34" fmla="*/ 85462 h 450560"/>
                <a:gd name="connsiteX35" fmla="*/ 477093 w 607826"/>
                <a:gd name="connsiteY35" fmla="*/ 237125 h 450560"/>
                <a:gd name="connsiteX36" fmla="*/ 446070 w 607826"/>
                <a:gd name="connsiteY36" fmla="*/ 250577 h 450560"/>
                <a:gd name="connsiteX37" fmla="*/ 255184 w 607826"/>
                <a:gd name="connsiteY37" fmla="*/ 250577 h 450560"/>
                <a:gd name="connsiteX38" fmla="*/ 247120 w 607826"/>
                <a:gd name="connsiteY38" fmla="*/ 242430 h 450560"/>
                <a:gd name="connsiteX39" fmla="*/ 247120 w 607826"/>
                <a:gd name="connsiteY39" fmla="*/ 230020 h 450560"/>
                <a:gd name="connsiteX40" fmla="*/ 263343 w 607826"/>
                <a:gd name="connsiteY40" fmla="*/ 219221 h 450560"/>
                <a:gd name="connsiteX41" fmla="*/ 263343 w 607826"/>
                <a:gd name="connsiteY41" fmla="*/ 234378 h 450560"/>
                <a:gd name="connsiteX42" fmla="*/ 460870 w 607826"/>
                <a:gd name="connsiteY42" fmla="*/ 234378 h 450560"/>
                <a:gd name="connsiteX43" fmla="*/ 460870 w 607826"/>
                <a:gd name="connsiteY43" fmla="*/ 93609 h 450560"/>
                <a:gd name="connsiteX44" fmla="*/ 263343 w 607826"/>
                <a:gd name="connsiteY44" fmla="*/ 93609 h 450560"/>
                <a:gd name="connsiteX45" fmla="*/ 263343 w 607826"/>
                <a:gd name="connsiteY45" fmla="*/ 152815 h 450560"/>
                <a:gd name="connsiteX46" fmla="*/ 261161 w 607826"/>
                <a:gd name="connsiteY46" fmla="*/ 154520 h 450560"/>
                <a:gd name="connsiteX47" fmla="*/ 258884 w 607826"/>
                <a:gd name="connsiteY47" fmla="*/ 156036 h 450560"/>
                <a:gd name="connsiteX48" fmla="*/ 247120 w 607826"/>
                <a:gd name="connsiteY48" fmla="*/ 138700 h 450560"/>
                <a:gd name="connsiteX49" fmla="*/ 247120 w 607826"/>
                <a:gd name="connsiteY49" fmla="*/ 85462 h 450560"/>
                <a:gd name="connsiteX50" fmla="*/ 255184 w 607826"/>
                <a:gd name="connsiteY50" fmla="*/ 77410 h 450560"/>
                <a:gd name="connsiteX51" fmla="*/ 169392 w 607826"/>
                <a:gd name="connsiteY51" fmla="*/ 59416 h 450560"/>
                <a:gd name="connsiteX52" fmla="*/ 203581 w 607826"/>
                <a:gd name="connsiteY52" fmla="*/ 93535 h 450560"/>
                <a:gd name="connsiteX53" fmla="*/ 169392 w 607826"/>
                <a:gd name="connsiteY53" fmla="*/ 127654 h 450560"/>
                <a:gd name="connsiteX54" fmla="*/ 135203 w 607826"/>
                <a:gd name="connsiteY54" fmla="*/ 93535 h 450560"/>
                <a:gd name="connsiteX55" fmla="*/ 169392 w 607826"/>
                <a:gd name="connsiteY55" fmla="*/ 59416 h 450560"/>
                <a:gd name="connsiteX56" fmla="*/ 53700 w 607826"/>
                <a:gd name="connsiteY56" fmla="*/ 0 h 450560"/>
                <a:gd name="connsiteX57" fmla="*/ 218253 w 607826"/>
                <a:gd name="connsiteY57" fmla="*/ 0 h 450560"/>
                <a:gd name="connsiteX58" fmla="*/ 535309 w 607826"/>
                <a:gd name="connsiteY58" fmla="*/ 0 h 450560"/>
                <a:gd name="connsiteX59" fmla="*/ 535309 w 607826"/>
                <a:gd name="connsiteY59" fmla="*/ 145615 h 450560"/>
                <a:gd name="connsiteX60" fmla="*/ 535309 w 607826"/>
                <a:gd name="connsiteY60" fmla="*/ 236470 h 450560"/>
                <a:gd name="connsiteX61" fmla="*/ 507504 w 607826"/>
                <a:gd name="connsiteY61" fmla="*/ 233154 h 450560"/>
                <a:gd name="connsiteX62" fmla="*/ 501810 w 607826"/>
                <a:gd name="connsiteY62" fmla="*/ 233249 h 450560"/>
                <a:gd name="connsiteX63" fmla="*/ 501810 w 607826"/>
                <a:gd name="connsiteY63" fmla="*/ 141067 h 450560"/>
                <a:gd name="connsiteX64" fmla="*/ 501810 w 607826"/>
                <a:gd name="connsiteY64" fmla="*/ 29653 h 450560"/>
                <a:gd name="connsiteX65" fmla="*/ 214647 w 607826"/>
                <a:gd name="connsiteY65" fmla="*/ 29653 h 450560"/>
                <a:gd name="connsiteX66" fmla="*/ 87199 w 607826"/>
                <a:gd name="connsiteY66" fmla="*/ 29653 h 450560"/>
                <a:gd name="connsiteX67" fmla="*/ 87199 w 607826"/>
                <a:gd name="connsiteY67" fmla="*/ 152625 h 450560"/>
                <a:gd name="connsiteX68" fmla="*/ 87199 w 607826"/>
                <a:gd name="connsiteY68" fmla="*/ 163520 h 450560"/>
                <a:gd name="connsiteX69" fmla="*/ 135123 w 607826"/>
                <a:gd name="connsiteY69" fmla="*/ 134151 h 450560"/>
                <a:gd name="connsiteX70" fmla="*/ 153817 w 607826"/>
                <a:gd name="connsiteY70" fmla="*/ 134151 h 450560"/>
                <a:gd name="connsiteX71" fmla="*/ 170330 w 607826"/>
                <a:gd name="connsiteY71" fmla="*/ 161057 h 450560"/>
                <a:gd name="connsiteX72" fmla="*/ 186652 w 607826"/>
                <a:gd name="connsiteY72" fmla="*/ 134151 h 450560"/>
                <a:gd name="connsiteX73" fmla="*/ 206106 w 607826"/>
                <a:gd name="connsiteY73" fmla="*/ 134151 h 450560"/>
                <a:gd name="connsiteX74" fmla="*/ 254410 w 607826"/>
                <a:gd name="connsiteY74" fmla="*/ 172331 h 450560"/>
                <a:gd name="connsiteX75" fmla="*/ 254410 w 607826"/>
                <a:gd name="connsiteY75" fmla="*/ 177447 h 450560"/>
                <a:gd name="connsiteX76" fmla="*/ 274054 w 607826"/>
                <a:gd name="connsiteY76" fmla="*/ 163994 h 450560"/>
                <a:gd name="connsiteX77" fmla="*/ 285631 w 607826"/>
                <a:gd name="connsiteY77" fmla="*/ 159541 h 450560"/>
                <a:gd name="connsiteX78" fmla="*/ 294077 w 607826"/>
                <a:gd name="connsiteY78" fmla="*/ 162478 h 450560"/>
                <a:gd name="connsiteX79" fmla="*/ 294457 w 607826"/>
                <a:gd name="connsiteY79" fmla="*/ 162857 h 450560"/>
                <a:gd name="connsiteX80" fmla="*/ 352629 w 607826"/>
                <a:gd name="connsiteY80" fmla="*/ 121267 h 450560"/>
                <a:gd name="connsiteX81" fmla="*/ 356995 w 607826"/>
                <a:gd name="connsiteY81" fmla="*/ 127425 h 450560"/>
                <a:gd name="connsiteX82" fmla="*/ 298917 w 607826"/>
                <a:gd name="connsiteY82" fmla="*/ 168921 h 450560"/>
                <a:gd name="connsiteX83" fmla="*/ 295406 w 607826"/>
                <a:gd name="connsiteY83" fmla="*/ 185311 h 450560"/>
                <a:gd name="connsiteX84" fmla="*/ 285631 w 607826"/>
                <a:gd name="connsiteY84" fmla="*/ 191942 h 450560"/>
                <a:gd name="connsiteX85" fmla="*/ 272061 w 607826"/>
                <a:gd name="connsiteY85" fmla="*/ 200943 h 450560"/>
                <a:gd name="connsiteX86" fmla="*/ 246248 w 607826"/>
                <a:gd name="connsiteY86" fmla="*/ 218280 h 450560"/>
                <a:gd name="connsiteX87" fmla="*/ 246154 w 607826"/>
                <a:gd name="connsiteY87" fmla="*/ 218185 h 450560"/>
                <a:gd name="connsiteX88" fmla="*/ 239511 w 607826"/>
                <a:gd name="connsiteY88" fmla="*/ 219891 h 450560"/>
                <a:gd name="connsiteX89" fmla="*/ 224612 w 607826"/>
                <a:gd name="connsiteY89" fmla="*/ 205016 h 450560"/>
                <a:gd name="connsiteX90" fmla="*/ 224612 w 607826"/>
                <a:gd name="connsiteY90" fmla="*/ 204922 h 450560"/>
                <a:gd name="connsiteX91" fmla="*/ 224612 w 607826"/>
                <a:gd name="connsiteY91" fmla="*/ 178489 h 450560"/>
                <a:gd name="connsiteX92" fmla="*/ 214837 w 607826"/>
                <a:gd name="connsiteY92" fmla="*/ 178489 h 450560"/>
                <a:gd name="connsiteX93" fmla="*/ 214837 w 607826"/>
                <a:gd name="connsiteY93" fmla="*/ 263661 h 450560"/>
                <a:gd name="connsiteX94" fmla="*/ 428738 w 607826"/>
                <a:gd name="connsiteY94" fmla="*/ 263566 h 450560"/>
                <a:gd name="connsiteX95" fmla="*/ 404824 w 607826"/>
                <a:gd name="connsiteY95" fmla="*/ 293693 h 450560"/>
                <a:gd name="connsiteX96" fmla="*/ 53700 w 607826"/>
                <a:gd name="connsiteY96" fmla="*/ 293693 h 450560"/>
                <a:gd name="connsiteX97" fmla="*/ 53700 w 607826"/>
                <a:gd name="connsiteY97" fmla="*/ 148078 h 45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07826" h="450560">
                  <a:moveTo>
                    <a:pt x="249112" y="383541"/>
                  </a:moveTo>
                  <a:lnTo>
                    <a:pt x="235921" y="404954"/>
                  </a:lnTo>
                  <a:lnTo>
                    <a:pt x="314119" y="404954"/>
                  </a:lnTo>
                  <a:lnTo>
                    <a:pt x="300928" y="383541"/>
                  </a:lnTo>
                  <a:close/>
                  <a:moveTo>
                    <a:pt x="42040" y="316556"/>
                  </a:moveTo>
                  <a:lnTo>
                    <a:pt x="395258" y="316556"/>
                  </a:lnTo>
                  <a:cubicBezTo>
                    <a:pt x="393835" y="321104"/>
                    <a:pt x="392791" y="325652"/>
                    <a:pt x="391937" y="330294"/>
                  </a:cubicBezTo>
                  <a:lnTo>
                    <a:pt x="53713" y="330294"/>
                  </a:lnTo>
                  <a:lnTo>
                    <a:pt x="38339" y="372456"/>
                  </a:lnTo>
                  <a:lnTo>
                    <a:pt x="390798" y="372456"/>
                  </a:lnTo>
                  <a:lnTo>
                    <a:pt x="392411" y="372456"/>
                  </a:lnTo>
                  <a:cubicBezTo>
                    <a:pt x="396492" y="393584"/>
                    <a:pt x="406362" y="412818"/>
                    <a:pt x="420217" y="428261"/>
                  </a:cubicBezTo>
                  <a:lnTo>
                    <a:pt x="7022" y="428261"/>
                  </a:lnTo>
                  <a:lnTo>
                    <a:pt x="0" y="409691"/>
                  </a:lnTo>
                  <a:close/>
                  <a:moveTo>
                    <a:pt x="485572" y="290430"/>
                  </a:moveTo>
                  <a:cubicBezTo>
                    <a:pt x="482820" y="291473"/>
                    <a:pt x="480921" y="293841"/>
                    <a:pt x="480921" y="296400"/>
                  </a:cubicBezTo>
                  <a:lnTo>
                    <a:pt x="480921" y="403469"/>
                  </a:lnTo>
                  <a:cubicBezTo>
                    <a:pt x="480921" y="406027"/>
                    <a:pt x="482820" y="408396"/>
                    <a:pt x="485572" y="409438"/>
                  </a:cubicBezTo>
                  <a:cubicBezTo>
                    <a:pt x="488325" y="410386"/>
                    <a:pt x="491552" y="409817"/>
                    <a:pt x="493640" y="408017"/>
                  </a:cubicBezTo>
                  <a:lnTo>
                    <a:pt x="555717" y="354482"/>
                  </a:lnTo>
                  <a:cubicBezTo>
                    <a:pt x="558659" y="351924"/>
                    <a:pt x="558659" y="347944"/>
                    <a:pt x="555717" y="345291"/>
                  </a:cubicBezTo>
                  <a:lnTo>
                    <a:pt x="493640" y="291757"/>
                  </a:lnTo>
                  <a:cubicBezTo>
                    <a:pt x="491552" y="290051"/>
                    <a:pt x="488325" y="289483"/>
                    <a:pt x="485572" y="290430"/>
                  </a:cubicBezTo>
                  <a:close/>
                  <a:moveTo>
                    <a:pt x="507119" y="249308"/>
                  </a:moveTo>
                  <a:cubicBezTo>
                    <a:pt x="562740" y="249308"/>
                    <a:pt x="607921" y="294410"/>
                    <a:pt x="607826" y="349934"/>
                  </a:cubicBezTo>
                  <a:cubicBezTo>
                    <a:pt x="607826" y="405553"/>
                    <a:pt x="562740" y="450560"/>
                    <a:pt x="507119" y="450560"/>
                  </a:cubicBezTo>
                  <a:cubicBezTo>
                    <a:pt x="451497" y="450560"/>
                    <a:pt x="406316" y="405553"/>
                    <a:pt x="406316" y="349934"/>
                  </a:cubicBezTo>
                  <a:cubicBezTo>
                    <a:pt x="406316" y="294410"/>
                    <a:pt x="451497" y="249308"/>
                    <a:pt x="507119" y="249308"/>
                  </a:cubicBezTo>
                  <a:close/>
                  <a:moveTo>
                    <a:pt x="115953" y="178774"/>
                  </a:moveTo>
                  <a:lnTo>
                    <a:pt x="115763" y="263471"/>
                  </a:lnTo>
                  <a:lnTo>
                    <a:pt x="125253" y="263471"/>
                  </a:lnTo>
                  <a:lnTo>
                    <a:pt x="125348" y="178774"/>
                  </a:lnTo>
                  <a:close/>
                  <a:moveTo>
                    <a:pt x="255184" y="77410"/>
                  </a:moveTo>
                  <a:lnTo>
                    <a:pt x="469029" y="77410"/>
                  </a:lnTo>
                  <a:cubicBezTo>
                    <a:pt x="473488" y="77410"/>
                    <a:pt x="477093" y="81010"/>
                    <a:pt x="477093" y="85462"/>
                  </a:cubicBezTo>
                  <a:lnTo>
                    <a:pt x="477093" y="237125"/>
                  </a:lnTo>
                  <a:cubicBezTo>
                    <a:pt x="465993" y="240156"/>
                    <a:pt x="455557" y="244703"/>
                    <a:pt x="446070" y="250577"/>
                  </a:cubicBezTo>
                  <a:lnTo>
                    <a:pt x="255184" y="250577"/>
                  </a:lnTo>
                  <a:cubicBezTo>
                    <a:pt x="250725" y="250577"/>
                    <a:pt x="247120" y="246977"/>
                    <a:pt x="247120" y="242430"/>
                  </a:cubicBezTo>
                  <a:lnTo>
                    <a:pt x="247120" y="230020"/>
                  </a:lnTo>
                  <a:lnTo>
                    <a:pt x="263343" y="219221"/>
                  </a:lnTo>
                  <a:lnTo>
                    <a:pt x="263343" y="234378"/>
                  </a:lnTo>
                  <a:lnTo>
                    <a:pt x="460870" y="234378"/>
                  </a:lnTo>
                  <a:lnTo>
                    <a:pt x="460870" y="93609"/>
                  </a:lnTo>
                  <a:lnTo>
                    <a:pt x="263343" y="93609"/>
                  </a:lnTo>
                  <a:lnTo>
                    <a:pt x="263343" y="152815"/>
                  </a:lnTo>
                  <a:cubicBezTo>
                    <a:pt x="262584" y="153383"/>
                    <a:pt x="261825" y="153857"/>
                    <a:pt x="261161" y="154520"/>
                  </a:cubicBezTo>
                  <a:lnTo>
                    <a:pt x="258884" y="156036"/>
                  </a:lnTo>
                  <a:cubicBezTo>
                    <a:pt x="256133" y="148931"/>
                    <a:pt x="251958" y="143247"/>
                    <a:pt x="247120" y="138700"/>
                  </a:cubicBezTo>
                  <a:lnTo>
                    <a:pt x="247120" y="85462"/>
                  </a:lnTo>
                  <a:cubicBezTo>
                    <a:pt x="247120" y="81010"/>
                    <a:pt x="250725" y="77410"/>
                    <a:pt x="255184" y="77410"/>
                  </a:cubicBezTo>
                  <a:close/>
                  <a:moveTo>
                    <a:pt x="169392" y="59416"/>
                  </a:moveTo>
                  <a:cubicBezTo>
                    <a:pt x="188274" y="59416"/>
                    <a:pt x="203581" y="74692"/>
                    <a:pt x="203581" y="93535"/>
                  </a:cubicBezTo>
                  <a:cubicBezTo>
                    <a:pt x="203581" y="112378"/>
                    <a:pt x="188274" y="127654"/>
                    <a:pt x="169392" y="127654"/>
                  </a:cubicBezTo>
                  <a:cubicBezTo>
                    <a:pt x="150510" y="127654"/>
                    <a:pt x="135203" y="112378"/>
                    <a:pt x="135203" y="93535"/>
                  </a:cubicBezTo>
                  <a:cubicBezTo>
                    <a:pt x="135203" y="74692"/>
                    <a:pt x="150510" y="59416"/>
                    <a:pt x="169392" y="59416"/>
                  </a:cubicBezTo>
                  <a:close/>
                  <a:moveTo>
                    <a:pt x="53700" y="0"/>
                  </a:moveTo>
                  <a:lnTo>
                    <a:pt x="218253" y="0"/>
                  </a:lnTo>
                  <a:lnTo>
                    <a:pt x="535309" y="0"/>
                  </a:lnTo>
                  <a:lnTo>
                    <a:pt x="535309" y="145615"/>
                  </a:lnTo>
                  <a:lnTo>
                    <a:pt x="535309" y="236470"/>
                  </a:lnTo>
                  <a:cubicBezTo>
                    <a:pt x="526294" y="234291"/>
                    <a:pt x="516994" y="233154"/>
                    <a:pt x="507504" y="233154"/>
                  </a:cubicBezTo>
                  <a:cubicBezTo>
                    <a:pt x="505606" y="233154"/>
                    <a:pt x="503708" y="233249"/>
                    <a:pt x="501810" y="233249"/>
                  </a:cubicBezTo>
                  <a:lnTo>
                    <a:pt x="501810" y="141067"/>
                  </a:lnTo>
                  <a:lnTo>
                    <a:pt x="501810" y="29653"/>
                  </a:lnTo>
                  <a:lnTo>
                    <a:pt x="214647" y="29653"/>
                  </a:lnTo>
                  <a:lnTo>
                    <a:pt x="87199" y="29653"/>
                  </a:lnTo>
                  <a:lnTo>
                    <a:pt x="87199" y="152625"/>
                  </a:lnTo>
                  <a:lnTo>
                    <a:pt x="87199" y="163520"/>
                  </a:lnTo>
                  <a:cubicBezTo>
                    <a:pt x="90141" y="152531"/>
                    <a:pt x="100295" y="134814"/>
                    <a:pt x="135123" y="134151"/>
                  </a:cubicBezTo>
                  <a:lnTo>
                    <a:pt x="153817" y="134151"/>
                  </a:lnTo>
                  <a:lnTo>
                    <a:pt x="170330" y="161057"/>
                  </a:lnTo>
                  <a:lnTo>
                    <a:pt x="186652" y="134151"/>
                  </a:lnTo>
                  <a:lnTo>
                    <a:pt x="206106" y="134151"/>
                  </a:lnTo>
                  <a:cubicBezTo>
                    <a:pt x="206106" y="134151"/>
                    <a:pt x="251183" y="133583"/>
                    <a:pt x="254410" y="172331"/>
                  </a:cubicBezTo>
                  <a:lnTo>
                    <a:pt x="254410" y="177447"/>
                  </a:lnTo>
                  <a:lnTo>
                    <a:pt x="274054" y="163994"/>
                  </a:lnTo>
                  <a:cubicBezTo>
                    <a:pt x="278134" y="161057"/>
                    <a:pt x="281456" y="159352"/>
                    <a:pt x="285631" y="159541"/>
                  </a:cubicBezTo>
                  <a:cubicBezTo>
                    <a:pt x="288668" y="159636"/>
                    <a:pt x="291515" y="160678"/>
                    <a:pt x="294077" y="162478"/>
                  </a:cubicBezTo>
                  <a:cubicBezTo>
                    <a:pt x="294077" y="162478"/>
                    <a:pt x="294172" y="162668"/>
                    <a:pt x="294457" y="162857"/>
                  </a:cubicBezTo>
                  <a:lnTo>
                    <a:pt x="352629" y="121267"/>
                  </a:lnTo>
                  <a:lnTo>
                    <a:pt x="356995" y="127425"/>
                  </a:lnTo>
                  <a:lnTo>
                    <a:pt x="298917" y="168921"/>
                  </a:lnTo>
                  <a:cubicBezTo>
                    <a:pt x="301100" y="174510"/>
                    <a:pt x="300435" y="181332"/>
                    <a:pt x="295406" y="185311"/>
                  </a:cubicBezTo>
                  <a:cubicBezTo>
                    <a:pt x="295406" y="185405"/>
                    <a:pt x="285631" y="191942"/>
                    <a:pt x="285631" y="191942"/>
                  </a:cubicBezTo>
                  <a:lnTo>
                    <a:pt x="272061" y="200943"/>
                  </a:lnTo>
                  <a:lnTo>
                    <a:pt x="246248" y="218280"/>
                  </a:lnTo>
                  <a:lnTo>
                    <a:pt x="246154" y="218185"/>
                  </a:lnTo>
                  <a:cubicBezTo>
                    <a:pt x="244161" y="219227"/>
                    <a:pt x="241978" y="219891"/>
                    <a:pt x="239511" y="219891"/>
                  </a:cubicBezTo>
                  <a:cubicBezTo>
                    <a:pt x="231255" y="219891"/>
                    <a:pt x="224612" y="213164"/>
                    <a:pt x="224612" y="205016"/>
                  </a:cubicBezTo>
                  <a:lnTo>
                    <a:pt x="224612" y="204922"/>
                  </a:lnTo>
                  <a:lnTo>
                    <a:pt x="224612" y="178489"/>
                  </a:lnTo>
                  <a:lnTo>
                    <a:pt x="214837" y="178489"/>
                  </a:lnTo>
                  <a:lnTo>
                    <a:pt x="214837" y="263661"/>
                  </a:lnTo>
                  <a:lnTo>
                    <a:pt x="428738" y="263566"/>
                  </a:lnTo>
                  <a:cubicBezTo>
                    <a:pt x="419249" y="272187"/>
                    <a:pt x="411182" y="282324"/>
                    <a:pt x="404824" y="293693"/>
                  </a:cubicBezTo>
                  <a:lnTo>
                    <a:pt x="53700" y="293693"/>
                  </a:lnTo>
                  <a:lnTo>
                    <a:pt x="53700" y="1480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0">
            <a:off x="10119360" y="4188460"/>
            <a:ext cx="1181735" cy="1181735"/>
            <a:chOff x="8611253" y="3636985"/>
            <a:chExt cx="1182028" cy="1182030"/>
          </a:xfrm>
          <a:effectLst>
            <a:outerShdw blurRad="635000" dist="254000" dir="8100000" algn="tr" rotWithShape="0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26" name="流程图: 接点 25"/>
            <p:cNvSpPr/>
            <p:nvPr/>
          </p:nvSpPr>
          <p:spPr>
            <a:xfrm>
              <a:off x="8611253" y="3636985"/>
              <a:ext cx="1182028" cy="1182030"/>
            </a:xfrm>
            <a:prstGeom prst="flowChartConnector">
              <a:avLst/>
            </a:prstGeom>
            <a:gradFill>
              <a:gsLst>
                <a:gs pos="0">
                  <a:srgbClr val="84B3FF">
                    <a:alpha val="85000"/>
                  </a:srgbClr>
                </a:gs>
                <a:gs pos="45000">
                  <a:srgbClr val="4A72B1">
                    <a:alpha val="85000"/>
                  </a:srgbClr>
                </a:gs>
                <a:gs pos="100000">
                  <a:srgbClr val="2C4F88">
                    <a:alpha val="85000"/>
                  </a:srgbClr>
                </a:gs>
              </a:gsLst>
              <a:lin ang="135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7" name="medal_95296"/>
            <p:cNvSpPr>
              <a:spLocks noChangeAspect="1"/>
            </p:cNvSpPr>
            <p:nvPr/>
          </p:nvSpPr>
          <p:spPr bwMode="auto">
            <a:xfrm>
              <a:off x="8997350" y="3923157"/>
              <a:ext cx="409833" cy="609685"/>
            </a:xfrm>
            <a:custGeom>
              <a:avLst/>
              <a:gdLst>
                <a:gd name="connsiteX0" fmla="*/ 84229 w 404838"/>
                <a:gd name="connsiteY0" fmla="*/ 416971 h 602253"/>
                <a:gd name="connsiteX1" fmla="*/ 88937 w 404838"/>
                <a:gd name="connsiteY1" fmla="*/ 419245 h 602253"/>
                <a:gd name="connsiteX2" fmla="*/ 114751 w 404838"/>
                <a:gd name="connsiteY2" fmla="*/ 437740 h 602253"/>
                <a:gd name="connsiteX3" fmla="*/ 202368 w 404838"/>
                <a:gd name="connsiteY3" fmla="*/ 477760 h 602253"/>
                <a:gd name="connsiteX4" fmla="*/ 289984 w 404838"/>
                <a:gd name="connsiteY4" fmla="*/ 437740 h 602253"/>
                <a:gd name="connsiteX5" fmla="*/ 315191 w 404838"/>
                <a:gd name="connsiteY5" fmla="*/ 419245 h 602253"/>
                <a:gd name="connsiteX6" fmla="*/ 317165 w 404838"/>
                <a:gd name="connsiteY6" fmla="*/ 418032 h 602253"/>
                <a:gd name="connsiteX7" fmla="*/ 317165 w 404838"/>
                <a:gd name="connsiteY7" fmla="*/ 588272 h 602253"/>
                <a:gd name="connsiteX8" fmla="*/ 299247 w 404838"/>
                <a:gd name="connsiteY8" fmla="*/ 600855 h 602253"/>
                <a:gd name="connsiteX9" fmla="*/ 221956 w 404838"/>
                <a:gd name="connsiteY9" fmla="*/ 568717 h 602253"/>
                <a:gd name="connsiteX10" fmla="*/ 184449 w 404838"/>
                <a:gd name="connsiteY10" fmla="*/ 568717 h 602253"/>
                <a:gd name="connsiteX11" fmla="*/ 103818 w 404838"/>
                <a:gd name="connsiteY11" fmla="*/ 600855 h 602253"/>
                <a:gd name="connsiteX12" fmla="*/ 84229 w 404838"/>
                <a:gd name="connsiteY12" fmla="*/ 588272 h 602253"/>
                <a:gd name="connsiteX13" fmla="*/ 202462 w 404838"/>
                <a:gd name="connsiteY13" fmla="*/ 93076 h 602253"/>
                <a:gd name="connsiteX14" fmla="*/ 333255 w 404838"/>
                <a:gd name="connsiteY14" fmla="*/ 223693 h 602253"/>
                <a:gd name="connsiteX15" fmla="*/ 202462 w 404838"/>
                <a:gd name="connsiteY15" fmla="*/ 354310 h 602253"/>
                <a:gd name="connsiteX16" fmla="*/ 71669 w 404838"/>
                <a:gd name="connsiteY16" fmla="*/ 223693 h 602253"/>
                <a:gd name="connsiteX17" fmla="*/ 202462 w 404838"/>
                <a:gd name="connsiteY17" fmla="*/ 93076 h 602253"/>
                <a:gd name="connsiteX18" fmla="*/ 202386 w 404838"/>
                <a:gd name="connsiteY18" fmla="*/ 62764 h 602253"/>
                <a:gd name="connsiteX19" fmla="*/ 41298 w 404838"/>
                <a:gd name="connsiteY19" fmla="*/ 223769 h 602253"/>
                <a:gd name="connsiteX20" fmla="*/ 202386 w 404838"/>
                <a:gd name="connsiteY20" fmla="*/ 384621 h 602253"/>
                <a:gd name="connsiteX21" fmla="*/ 363625 w 404838"/>
                <a:gd name="connsiteY21" fmla="*/ 223769 h 602253"/>
                <a:gd name="connsiteX22" fmla="*/ 202386 w 404838"/>
                <a:gd name="connsiteY22" fmla="*/ 62764 h 602253"/>
                <a:gd name="connsiteX23" fmla="*/ 202386 w 404838"/>
                <a:gd name="connsiteY23" fmla="*/ 0 h 602253"/>
                <a:gd name="connsiteX24" fmla="*/ 300313 w 404838"/>
                <a:gd name="connsiteY24" fmla="*/ 54426 h 602253"/>
                <a:gd name="connsiteX25" fmla="*/ 396419 w 404838"/>
                <a:gd name="connsiteY25" fmla="*/ 111884 h 602253"/>
                <a:gd name="connsiteX26" fmla="*/ 398089 w 404838"/>
                <a:gd name="connsiteY26" fmla="*/ 223769 h 602253"/>
                <a:gd name="connsiteX27" fmla="*/ 396419 w 404838"/>
                <a:gd name="connsiteY27" fmla="*/ 335501 h 602253"/>
                <a:gd name="connsiteX28" fmla="*/ 300313 w 404838"/>
                <a:gd name="connsiteY28" fmla="*/ 392959 h 602253"/>
                <a:gd name="connsiteX29" fmla="*/ 202386 w 404838"/>
                <a:gd name="connsiteY29" fmla="*/ 447385 h 602253"/>
                <a:gd name="connsiteX30" fmla="*/ 104610 w 404838"/>
                <a:gd name="connsiteY30" fmla="*/ 392959 h 602253"/>
                <a:gd name="connsiteX31" fmla="*/ 8352 w 404838"/>
                <a:gd name="connsiteY31" fmla="*/ 335653 h 602253"/>
                <a:gd name="connsiteX32" fmla="*/ 6682 w 404838"/>
                <a:gd name="connsiteY32" fmla="*/ 223769 h 602253"/>
                <a:gd name="connsiteX33" fmla="*/ 8352 w 404838"/>
                <a:gd name="connsiteY33" fmla="*/ 111884 h 602253"/>
                <a:gd name="connsiteX34" fmla="*/ 104610 w 404838"/>
                <a:gd name="connsiteY34" fmla="*/ 54426 h 602253"/>
                <a:gd name="connsiteX35" fmla="*/ 202386 w 404838"/>
                <a:gd name="connsiteY35" fmla="*/ 0 h 60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4838" h="602253">
                  <a:moveTo>
                    <a:pt x="84229" y="416971"/>
                  </a:moveTo>
                  <a:cubicBezTo>
                    <a:pt x="86355" y="417729"/>
                    <a:pt x="87570" y="418487"/>
                    <a:pt x="88937" y="419245"/>
                  </a:cubicBezTo>
                  <a:cubicBezTo>
                    <a:pt x="96833" y="423793"/>
                    <a:pt x="105792" y="430615"/>
                    <a:pt x="114751" y="437740"/>
                  </a:cubicBezTo>
                  <a:cubicBezTo>
                    <a:pt x="137528" y="455476"/>
                    <a:pt x="165772" y="477760"/>
                    <a:pt x="202368" y="477760"/>
                  </a:cubicBezTo>
                  <a:cubicBezTo>
                    <a:pt x="239115" y="477760"/>
                    <a:pt x="267359" y="455476"/>
                    <a:pt x="289984" y="437740"/>
                  </a:cubicBezTo>
                  <a:cubicBezTo>
                    <a:pt x="299095" y="430615"/>
                    <a:pt x="307295" y="423793"/>
                    <a:pt x="315191" y="419245"/>
                  </a:cubicBezTo>
                  <a:cubicBezTo>
                    <a:pt x="315950" y="418790"/>
                    <a:pt x="317165" y="418336"/>
                    <a:pt x="317165" y="418032"/>
                  </a:cubicBezTo>
                  <a:lnTo>
                    <a:pt x="317165" y="588272"/>
                  </a:lnTo>
                  <a:cubicBezTo>
                    <a:pt x="317165" y="599339"/>
                    <a:pt x="309573" y="604948"/>
                    <a:pt x="299247" y="600855"/>
                  </a:cubicBezTo>
                  <a:lnTo>
                    <a:pt x="221956" y="568717"/>
                  </a:lnTo>
                  <a:cubicBezTo>
                    <a:pt x="211630" y="564624"/>
                    <a:pt x="194775" y="564472"/>
                    <a:pt x="184449" y="568717"/>
                  </a:cubicBezTo>
                  <a:lnTo>
                    <a:pt x="103818" y="600855"/>
                  </a:lnTo>
                  <a:cubicBezTo>
                    <a:pt x="93492" y="605099"/>
                    <a:pt x="84229" y="599339"/>
                    <a:pt x="84229" y="588272"/>
                  </a:cubicBezTo>
                  <a:close/>
                  <a:moveTo>
                    <a:pt x="202462" y="93076"/>
                  </a:moveTo>
                  <a:cubicBezTo>
                    <a:pt x="274697" y="93076"/>
                    <a:pt x="333255" y="151555"/>
                    <a:pt x="333255" y="223693"/>
                  </a:cubicBezTo>
                  <a:cubicBezTo>
                    <a:pt x="333255" y="295831"/>
                    <a:pt x="274697" y="354310"/>
                    <a:pt x="202462" y="354310"/>
                  </a:cubicBezTo>
                  <a:cubicBezTo>
                    <a:pt x="130227" y="354310"/>
                    <a:pt x="71669" y="295831"/>
                    <a:pt x="71669" y="223693"/>
                  </a:cubicBezTo>
                  <a:cubicBezTo>
                    <a:pt x="71669" y="151555"/>
                    <a:pt x="130227" y="93076"/>
                    <a:pt x="202462" y="93076"/>
                  </a:cubicBezTo>
                  <a:close/>
                  <a:moveTo>
                    <a:pt x="202386" y="62764"/>
                  </a:moveTo>
                  <a:cubicBezTo>
                    <a:pt x="113568" y="62764"/>
                    <a:pt x="41298" y="134928"/>
                    <a:pt x="41298" y="223769"/>
                  </a:cubicBezTo>
                  <a:cubicBezTo>
                    <a:pt x="41298" y="312457"/>
                    <a:pt x="113568" y="384621"/>
                    <a:pt x="202386" y="384621"/>
                  </a:cubicBezTo>
                  <a:cubicBezTo>
                    <a:pt x="291356" y="384621"/>
                    <a:pt x="363625" y="312457"/>
                    <a:pt x="363625" y="223769"/>
                  </a:cubicBezTo>
                  <a:cubicBezTo>
                    <a:pt x="363625" y="134928"/>
                    <a:pt x="291356" y="62764"/>
                    <a:pt x="202386" y="62764"/>
                  </a:cubicBezTo>
                  <a:close/>
                  <a:moveTo>
                    <a:pt x="202386" y="0"/>
                  </a:moveTo>
                  <a:cubicBezTo>
                    <a:pt x="240646" y="0"/>
                    <a:pt x="269341" y="36536"/>
                    <a:pt x="300313" y="54426"/>
                  </a:cubicBezTo>
                  <a:cubicBezTo>
                    <a:pt x="332045" y="72770"/>
                    <a:pt x="378048" y="80047"/>
                    <a:pt x="396419" y="111884"/>
                  </a:cubicBezTo>
                  <a:cubicBezTo>
                    <a:pt x="414334" y="142660"/>
                    <a:pt x="398089" y="185564"/>
                    <a:pt x="398089" y="223769"/>
                  </a:cubicBezTo>
                  <a:cubicBezTo>
                    <a:pt x="398089" y="261821"/>
                    <a:pt x="414334" y="304725"/>
                    <a:pt x="396419" y="335501"/>
                  </a:cubicBezTo>
                  <a:cubicBezTo>
                    <a:pt x="378048" y="367338"/>
                    <a:pt x="332045" y="374615"/>
                    <a:pt x="300313" y="392959"/>
                  </a:cubicBezTo>
                  <a:cubicBezTo>
                    <a:pt x="269341" y="410849"/>
                    <a:pt x="240646" y="447385"/>
                    <a:pt x="202386" y="447385"/>
                  </a:cubicBezTo>
                  <a:cubicBezTo>
                    <a:pt x="164126" y="447385"/>
                    <a:pt x="135431" y="410849"/>
                    <a:pt x="104610" y="392959"/>
                  </a:cubicBezTo>
                  <a:cubicBezTo>
                    <a:pt x="72727" y="374615"/>
                    <a:pt x="26875" y="367338"/>
                    <a:pt x="8352" y="335653"/>
                  </a:cubicBezTo>
                  <a:cubicBezTo>
                    <a:pt x="-9411" y="304725"/>
                    <a:pt x="6682" y="261821"/>
                    <a:pt x="6682" y="223769"/>
                  </a:cubicBezTo>
                  <a:cubicBezTo>
                    <a:pt x="6682" y="185564"/>
                    <a:pt x="-9411" y="142660"/>
                    <a:pt x="8352" y="111884"/>
                  </a:cubicBezTo>
                  <a:cubicBezTo>
                    <a:pt x="26875" y="80047"/>
                    <a:pt x="72727" y="72770"/>
                    <a:pt x="104610" y="54426"/>
                  </a:cubicBezTo>
                  <a:cubicBezTo>
                    <a:pt x="135431" y="36536"/>
                    <a:pt x="164126" y="0"/>
                    <a:pt x="202386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solidFill>
                <a:srgbClr val="00B0F0"/>
              </a:solidFill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9842500" y="2289175"/>
            <a:ext cx="1880870" cy="949315"/>
            <a:chOff x="4089760" y="1826172"/>
            <a:chExt cx="1881187" cy="949295"/>
          </a:xfrm>
        </p:grpSpPr>
        <p:sp>
          <p:nvSpPr>
            <p:cNvPr id="29" name="文本框 28"/>
            <p:cNvSpPr txBox="1"/>
            <p:nvPr/>
          </p:nvSpPr>
          <p:spPr>
            <a:xfrm>
              <a:off x="4160812" y="1826172"/>
              <a:ext cx="1456559" cy="368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access日志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161"/>
            <p:cNvSpPr>
              <a:spLocks noChangeArrowheads="1"/>
            </p:cNvSpPr>
            <p:nvPr/>
          </p:nvSpPr>
          <p:spPr bwMode="auto">
            <a:xfrm>
              <a:off x="4089760" y="2253508"/>
              <a:ext cx="1881187" cy="52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用来记录客户端每次请求的信息。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8046721" y="4479290"/>
            <a:ext cx="1950085" cy="1814192"/>
            <a:chOff x="4079610" y="1826172"/>
            <a:chExt cx="1950414" cy="1814135"/>
          </a:xfrm>
        </p:grpSpPr>
        <p:sp>
          <p:nvSpPr>
            <p:cNvPr id="33" name="文本框 32"/>
            <p:cNvSpPr txBox="1"/>
            <p:nvPr/>
          </p:nvSpPr>
          <p:spPr>
            <a:xfrm>
              <a:off x="4160177" y="1826172"/>
              <a:ext cx="1456559" cy="368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D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26AAC"/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ump文件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Rectangle 161"/>
            <p:cNvSpPr>
              <a:spLocks noChangeArrowheads="1"/>
            </p:cNvSpPr>
            <p:nvPr/>
          </p:nvSpPr>
          <p:spPr bwMode="auto">
            <a:xfrm>
              <a:off x="4079610" y="2256686"/>
              <a:ext cx="1950414" cy="1383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黑体" panose="020F0502020204030204"/>
                  <a:ea typeface="微软雅黑" panose="020B0503020204020204" charset="-122"/>
                  <a:cs typeface="+mn-ea"/>
                  <a:sym typeface="+mn-lt"/>
                </a:rPr>
                <a:t>使用该配置，让虚拟机在系统OOM时，将此刻的内存环境、配置、线程、堆栈等信息dump出来到hprof文件中。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158874" y="2195503"/>
              <a:ext cx="1622328" cy="457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746502"/>
            <a:ext cx="12192000" cy="6111497"/>
          </a:xfrm>
          <a:prstGeom prst="rect">
            <a:avLst/>
          </a:prstGeom>
          <a:blipFill dpi="0" rotWithShape="1">
            <a:blip r:embed="rId1">
              <a:alphaModFix amt="82000"/>
            </a:blip>
            <a:srcRect/>
            <a:stretch>
              <a:fillRect b="-2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性能优化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59971" y="1252687"/>
            <a:ext cx="10450286" cy="5099126"/>
          </a:xfrm>
          <a:custGeom>
            <a:avLst/>
            <a:gdLst>
              <a:gd name="connsiteX0" fmla="*/ 0 w 10450286"/>
              <a:gd name="connsiteY0" fmla="*/ 0 h 5099126"/>
              <a:gd name="connsiteX1" fmla="*/ 10450286 w 10450286"/>
              <a:gd name="connsiteY1" fmla="*/ 0 h 5099126"/>
              <a:gd name="connsiteX2" fmla="*/ 10450286 w 10450286"/>
              <a:gd name="connsiteY2" fmla="*/ 5099126 h 5099126"/>
              <a:gd name="connsiteX3" fmla="*/ 0 w 10450286"/>
              <a:gd name="connsiteY3" fmla="*/ 5099126 h 5099126"/>
              <a:gd name="connsiteX4" fmla="*/ 0 w 10450286"/>
              <a:gd name="connsiteY4" fmla="*/ 0 h 50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6" h="5099126">
                <a:moveTo>
                  <a:pt x="0" y="0"/>
                </a:moveTo>
                <a:lnTo>
                  <a:pt x="10450286" y="0"/>
                </a:lnTo>
                <a:lnTo>
                  <a:pt x="10450286" y="5099126"/>
                </a:lnTo>
                <a:lnTo>
                  <a:pt x="0" y="5099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38100" dir="5400000" sx="101000" sy="101000" algn="t" rotWithShape="0">
              <a:prstClr val="black">
                <a:alpha val="3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5327" y="2068288"/>
            <a:ext cx="2909723" cy="1861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0" normalizeH="0" baseline="0" noProof="0" dirty="0">
                <a:ln>
                  <a:noFill/>
                </a:ln>
                <a:solidFill>
                  <a:srgbClr val="2C4F88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11500" b="1" i="0" u="none" strike="noStrike" kern="0" cap="none" spc="0" normalizeH="0" baseline="0" noProof="0" dirty="0">
              <a:ln>
                <a:noFill/>
              </a:ln>
              <a:solidFill>
                <a:srgbClr val="2C4F8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5514" y="3661147"/>
            <a:ext cx="62992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26AAC"/>
                </a:solidFill>
                <a:effectLst/>
                <a:uLnTx/>
                <a:uFillTx/>
                <a:cs typeface="+mn-ea"/>
                <a:sym typeface="+mn-lt"/>
              </a:rPr>
              <a:t>网络传输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26A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3821" y="3358837"/>
            <a:ext cx="716416" cy="552448"/>
            <a:chOff x="10866438" y="3185886"/>
            <a:chExt cx="901700" cy="695326"/>
          </a:xfrm>
        </p:grpSpPr>
        <p:sp>
          <p:nvSpPr>
            <p:cNvPr id="8" name="矩形 7"/>
            <p:cNvSpPr/>
            <p:nvPr/>
          </p:nvSpPr>
          <p:spPr>
            <a:xfrm rot="5400000">
              <a:off x="10969625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燕尾形 7"/>
            <p:cNvSpPr/>
            <p:nvPr/>
          </p:nvSpPr>
          <p:spPr>
            <a:xfrm>
              <a:off x="11171238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246" y="3358837"/>
            <a:ext cx="716416" cy="552448"/>
            <a:chOff x="423863" y="3185886"/>
            <a:chExt cx="901700" cy="695326"/>
          </a:xfrm>
        </p:grpSpPr>
        <p:sp>
          <p:nvSpPr>
            <p:cNvPr id="11" name="矩形 10"/>
            <p:cNvSpPr/>
            <p:nvPr/>
          </p:nvSpPr>
          <p:spPr>
            <a:xfrm rot="5400000">
              <a:off x="527050" y="3082699"/>
              <a:ext cx="695326" cy="901700"/>
            </a:xfrm>
            <a:prstGeom prst="rect">
              <a:avLst/>
            </a:prstGeom>
            <a:solidFill>
              <a:srgbClr val="2C4F88"/>
            </a:solidFill>
            <a:ln>
              <a:noFill/>
            </a:ln>
            <a:effectLst>
              <a:outerShdw blurRad="406400" dist="63500" dir="5400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燕尾形 8"/>
            <p:cNvSpPr/>
            <p:nvPr/>
          </p:nvSpPr>
          <p:spPr>
            <a:xfrm flipH="1">
              <a:off x="728663" y="3349399"/>
              <a:ext cx="292100" cy="3683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4642485" y="4578350"/>
            <a:ext cx="290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Wingdings" panose="05000000000000000000" charset="0"/>
              <a:buChar char="l"/>
            </a:pPr>
            <a:r>
              <a:rPr lang="zh-CN" altLang="en-US" sz="1600" b="1" dirty="0">
                <a:solidFill>
                  <a:srgbClr val="426AAC"/>
                </a:solidFill>
                <a:cs typeface="+mn-ea"/>
                <a:sym typeface="+mn-lt"/>
              </a:rPr>
              <a:t>问题分析、定位与解决方向</a:t>
            </a:r>
            <a:endParaRPr lang="zh-CN" altLang="en-US" sz="1600" b="1" dirty="0">
              <a:solidFill>
                <a:srgbClr val="426AAC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ldLvl="0" animBg="1"/>
      <p:bldP spid="4" grpId="0" bldLvl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网络传输</a:t>
            </a:r>
            <a:r>
              <a:rPr lang="en-US" altLang="zh-CN" b="1" dirty="0">
                <a:cs typeface="+mn-ea"/>
                <a:sym typeface="+mn-lt"/>
              </a:rPr>
              <a:t> · </a:t>
            </a:r>
            <a:r>
              <a:rPr lang="zh-CN" altLang="en-US" b="1" dirty="0">
                <a:cs typeface="+mn-ea"/>
                <a:sym typeface="+mn-lt"/>
              </a:rPr>
              <a:t>问题分析、定位与</a:t>
            </a:r>
            <a:r>
              <a:rPr lang="zh-CN" altLang="en-US" b="1" dirty="0">
                <a:cs typeface="+mn-ea"/>
                <a:sym typeface="+mn-lt"/>
              </a:rPr>
              <a:t>解决方向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98695"/>
            <a:ext cx="1703705" cy="1811020"/>
          </a:xfrm>
          <a:prstGeom prst="rect">
            <a:avLst/>
          </a:prstGeom>
        </p:spPr>
      </p:pic>
      <p:grpSp>
        <p:nvGrpSpPr>
          <p:cNvPr id="3" name="31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236056" y="2245353"/>
            <a:ext cx="3752505" cy="2923402"/>
            <a:chOff x="4873628" y="2011072"/>
            <a:chExt cx="4060283" cy="3163178"/>
          </a:xfrm>
        </p:grpSpPr>
        <p:sp>
          <p:nvSpPr>
            <p:cNvPr id="4" name="íṧlîḍe"/>
            <p:cNvSpPr/>
            <p:nvPr/>
          </p:nvSpPr>
          <p:spPr bwMode="auto">
            <a:xfrm>
              <a:off x="5671658" y="2053914"/>
              <a:ext cx="1428275" cy="1428275"/>
            </a:xfrm>
            <a:prstGeom prst="diamond">
              <a:avLst/>
            </a:prstGeom>
            <a:blipFill>
              <a:blip r:embed="rId3"/>
              <a:stretch>
                <a:fillRect l="-25240" r="-24760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8" tIns="45714" rIns="91428" bIns="45714" anchor="ctr">
              <a:normAutofit/>
            </a:bodyPr>
            <a:lstStyle/>
            <a:p>
              <a:pPr algn="ctr" defTabSz="457200"/>
              <a:endParaRPr sz="180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" name="iŝliḍê"/>
            <p:cNvSpPr/>
            <p:nvPr/>
          </p:nvSpPr>
          <p:spPr bwMode="auto">
            <a:xfrm>
              <a:off x="6469689" y="2851944"/>
              <a:ext cx="1428275" cy="1428275"/>
            </a:xfrm>
            <a:prstGeom prst="diamond">
              <a:avLst/>
            </a:prstGeom>
            <a:blipFill>
              <a:blip r:embed="rId4"/>
              <a:stretch>
                <a:fillRect l="-25537" r="-25051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8" tIns="45714" rIns="91428" bIns="45714" anchor="ctr">
              <a:normAutofit/>
            </a:bodyPr>
            <a:lstStyle/>
            <a:p>
              <a:pPr algn="ctr" defTabSz="457200"/>
              <a:endParaRPr sz="180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" name="ïṣ1ïḓé"/>
            <p:cNvSpPr/>
            <p:nvPr/>
          </p:nvSpPr>
          <p:spPr bwMode="auto">
            <a:xfrm>
              <a:off x="5665588" y="3649975"/>
              <a:ext cx="1428275" cy="1428275"/>
            </a:xfrm>
            <a:prstGeom prst="diamond">
              <a:avLst/>
            </a:prstGeom>
            <a:blipFill>
              <a:blip r:embed="rId5"/>
              <a:stretch>
                <a:fillRect l="-24392" r="-23928"/>
              </a:stretch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28" tIns="45714" rIns="91428" bIns="45714" anchor="ctr">
              <a:normAutofit/>
            </a:bodyPr>
            <a:lstStyle/>
            <a:p>
              <a:pPr algn="ctr" defTabSz="457200"/>
              <a:endParaRPr sz="180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" name="í$líḋe"/>
            <p:cNvSpPr/>
            <p:nvPr/>
          </p:nvSpPr>
          <p:spPr bwMode="auto">
            <a:xfrm>
              <a:off x="4873628" y="2851944"/>
              <a:ext cx="1428275" cy="1428275"/>
            </a:xfrm>
            <a:prstGeom prst="diamond">
              <a:avLst/>
            </a:prstGeom>
            <a:gradFill flip="none" rotWithShape="1">
              <a:gsLst>
                <a:gs pos="0">
                  <a:srgbClr val="2C4F88"/>
                </a:gs>
                <a:gs pos="100000">
                  <a:srgbClr val="6691D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noAutofit/>
            </a:bodyPr>
            <a:lstStyle/>
            <a:p>
              <a:pPr algn="ctr" defTabSz="457200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8" name="ïṥḷíḋè"/>
            <p:cNvSpPr/>
            <p:nvPr/>
          </p:nvSpPr>
          <p:spPr bwMode="auto">
            <a:xfrm>
              <a:off x="8457894" y="2011072"/>
              <a:ext cx="476017" cy="423767"/>
            </a:xfrm>
            <a:custGeom>
              <a:avLst/>
              <a:gdLst>
                <a:gd name="T0" fmla="*/ 742 w 942"/>
                <a:gd name="T1" fmla="*/ 570 h 840"/>
                <a:gd name="T2" fmla="*/ 755 w 942"/>
                <a:gd name="T3" fmla="*/ 520 h 840"/>
                <a:gd name="T4" fmla="*/ 645 w 942"/>
                <a:gd name="T5" fmla="*/ 450 h 840"/>
                <a:gd name="T6" fmla="*/ 600 w 942"/>
                <a:gd name="T7" fmla="*/ 452 h 840"/>
                <a:gd name="T8" fmla="*/ 600 w 942"/>
                <a:gd name="T9" fmla="*/ 411 h 840"/>
                <a:gd name="T10" fmla="*/ 722 w 942"/>
                <a:gd name="T11" fmla="*/ 411 h 840"/>
                <a:gd name="T12" fmla="*/ 722 w 942"/>
                <a:gd name="T13" fmla="*/ 367 h 840"/>
                <a:gd name="T14" fmla="*/ 608 w 942"/>
                <a:gd name="T15" fmla="*/ 367 h 840"/>
                <a:gd name="T16" fmla="*/ 650 w 942"/>
                <a:gd name="T17" fmla="*/ 295 h 840"/>
                <a:gd name="T18" fmla="*/ 733 w 942"/>
                <a:gd name="T19" fmla="*/ 295 h 840"/>
                <a:gd name="T20" fmla="*/ 733 w 942"/>
                <a:gd name="T21" fmla="*/ 251 h 840"/>
                <a:gd name="T22" fmla="*/ 676 w 942"/>
                <a:gd name="T23" fmla="*/ 251 h 840"/>
                <a:gd name="T24" fmla="*/ 762 w 942"/>
                <a:gd name="T25" fmla="*/ 106 h 840"/>
                <a:gd name="T26" fmla="*/ 689 w 942"/>
                <a:gd name="T27" fmla="*/ 106 h 840"/>
                <a:gd name="T28" fmla="*/ 569 w 942"/>
                <a:gd name="T29" fmla="*/ 326 h 840"/>
                <a:gd name="T30" fmla="*/ 450 w 942"/>
                <a:gd name="T31" fmla="*/ 106 h 840"/>
                <a:gd name="T32" fmla="*/ 377 w 942"/>
                <a:gd name="T33" fmla="*/ 106 h 840"/>
                <a:gd name="T34" fmla="*/ 463 w 942"/>
                <a:gd name="T35" fmla="*/ 251 h 840"/>
                <a:gd name="T36" fmla="*/ 404 w 942"/>
                <a:gd name="T37" fmla="*/ 251 h 840"/>
                <a:gd name="T38" fmla="*/ 404 w 942"/>
                <a:gd name="T39" fmla="*/ 295 h 840"/>
                <a:gd name="T40" fmla="*/ 489 w 942"/>
                <a:gd name="T41" fmla="*/ 295 h 840"/>
                <a:gd name="T42" fmla="*/ 531 w 942"/>
                <a:gd name="T43" fmla="*/ 367 h 840"/>
                <a:gd name="T44" fmla="*/ 420 w 942"/>
                <a:gd name="T45" fmla="*/ 367 h 840"/>
                <a:gd name="T46" fmla="*/ 420 w 942"/>
                <a:gd name="T47" fmla="*/ 411 h 840"/>
                <a:gd name="T48" fmla="*/ 538 w 942"/>
                <a:gd name="T49" fmla="*/ 411 h 840"/>
                <a:gd name="T50" fmla="*/ 538 w 942"/>
                <a:gd name="T51" fmla="*/ 454 h 840"/>
                <a:gd name="T52" fmla="*/ 535 w 942"/>
                <a:gd name="T53" fmla="*/ 454 h 840"/>
                <a:gd name="T54" fmla="*/ 440 w 942"/>
                <a:gd name="T55" fmla="*/ 436 h 840"/>
                <a:gd name="T56" fmla="*/ 307 w 942"/>
                <a:gd name="T57" fmla="*/ 419 h 840"/>
                <a:gd name="T58" fmla="*/ 249 w 942"/>
                <a:gd name="T59" fmla="*/ 434 h 840"/>
                <a:gd name="T60" fmla="*/ 234 w 942"/>
                <a:gd name="T61" fmla="*/ 335 h 840"/>
                <a:gd name="T62" fmla="*/ 570 w 942"/>
                <a:gd name="T63" fmla="*/ 0 h 840"/>
                <a:gd name="T64" fmla="*/ 905 w 942"/>
                <a:gd name="T65" fmla="*/ 335 h 840"/>
                <a:gd name="T66" fmla="*/ 872 w 942"/>
                <a:gd name="T67" fmla="*/ 479 h 840"/>
                <a:gd name="T68" fmla="*/ 858 w 942"/>
                <a:gd name="T69" fmla="*/ 487 h 840"/>
                <a:gd name="T70" fmla="*/ 798 w 942"/>
                <a:gd name="T71" fmla="*/ 552 h 840"/>
                <a:gd name="T72" fmla="*/ 718 w 942"/>
                <a:gd name="T73" fmla="*/ 628 h 840"/>
                <a:gd name="T74" fmla="*/ 644 w 942"/>
                <a:gd name="T75" fmla="*/ 609 h 840"/>
                <a:gd name="T76" fmla="*/ 742 w 942"/>
                <a:gd name="T77" fmla="*/ 570 h 840"/>
                <a:gd name="T78" fmla="*/ 154 w 942"/>
                <a:gd name="T79" fmla="*/ 780 h 840"/>
                <a:gd name="T80" fmla="*/ 779 w 942"/>
                <a:gd name="T81" fmla="*/ 758 h 840"/>
                <a:gd name="T82" fmla="*/ 932 w 942"/>
                <a:gd name="T83" fmla="*/ 535 h 840"/>
                <a:gd name="T84" fmla="*/ 870 w 942"/>
                <a:gd name="T85" fmla="*/ 507 h 840"/>
                <a:gd name="T86" fmla="*/ 724 w 942"/>
                <a:gd name="T87" fmla="*/ 650 h 840"/>
                <a:gd name="T88" fmla="*/ 545 w 942"/>
                <a:gd name="T89" fmla="*/ 594 h 840"/>
                <a:gd name="T90" fmla="*/ 732 w 942"/>
                <a:gd name="T91" fmla="*/ 524 h 840"/>
                <a:gd name="T92" fmla="*/ 533 w 942"/>
                <a:gd name="T93" fmla="*/ 477 h 840"/>
                <a:gd name="T94" fmla="*/ 310 w 942"/>
                <a:gd name="T95" fmla="*/ 441 h 840"/>
                <a:gd name="T96" fmla="*/ 0 w 942"/>
                <a:gd name="T97" fmla="*/ 626 h 840"/>
                <a:gd name="T98" fmla="*/ 154 w 942"/>
                <a:gd name="T99" fmla="*/ 78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42" h="840">
                  <a:moveTo>
                    <a:pt x="742" y="570"/>
                  </a:moveTo>
                  <a:cubicBezTo>
                    <a:pt x="753" y="556"/>
                    <a:pt x="758" y="539"/>
                    <a:pt x="755" y="520"/>
                  </a:cubicBezTo>
                  <a:cubicBezTo>
                    <a:pt x="745" y="450"/>
                    <a:pt x="670" y="450"/>
                    <a:pt x="645" y="450"/>
                  </a:cubicBezTo>
                  <a:cubicBezTo>
                    <a:pt x="631" y="450"/>
                    <a:pt x="615" y="451"/>
                    <a:pt x="600" y="452"/>
                  </a:cubicBezTo>
                  <a:lnTo>
                    <a:pt x="600" y="411"/>
                  </a:lnTo>
                  <a:lnTo>
                    <a:pt x="722" y="411"/>
                  </a:lnTo>
                  <a:lnTo>
                    <a:pt x="722" y="367"/>
                  </a:lnTo>
                  <a:lnTo>
                    <a:pt x="608" y="367"/>
                  </a:lnTo>
                  <a:lnTo>
                    <a:pt x="650" y="295"/>
                  </a:lnTo>
                  <a:lnTo>
                    <a:pt x="733" y="295"/>
                  </a:lnTo>
                  <a:lnTo>
                    <a:pt x="733" y="251"/>
                  </a:lnTo>
                  <a:lnTo>
                    <a:pt x="676" y="251"/>
                  </a:lnTo>
                  <a:lnTo>
                    <a:pt x="762" y="106"/>
                  </a:lnTo>
                  <a:lnTo>
                    <a:pt x="689" y="106"/>
                  </a:lnTo>
                  <a:lnTo>
                    <a:pt x="569" y="326"/>
                  </a:lnTo>
                  <a:lnTo>
                    <a:pt x="450" y="106"/>
                  </a:lnTo>
                  <a:lnTo>
                    <a:pt x="377" y="106"/>
                  </a:lnTo>
                  <a:lnTo>
                    <a:pt x="463" y="251"/>
                  </a:lnTo>
                  <a:lnTo>
                    <a:pt x="404" y="251"/>
                  </a:lnTo>
                  <a:lnTo>
                    <a:pt x="404" y="295"/>
                  </a:lnTo>
                  <a:lnTo>
                    <a:pt x="489" y="295"/>
                  </a:lnTo>
                  <a:lnTo>
                    <a:pt x="531" y="367"/>
                  </a:lnTo>
                  <a:lnTo>
                    <a:pt x="420" y="367"/>
                  </a:lnTo>
                  <a:lnTo>
                    <a:pt x="420" y="411"/>
                  </a:lnTo>
                  <a:lnTo>
                    <a:pt x="538" y="411"/>
                  </a:lnTo>
                  <a:lnTo>
                    <a:pt x="538" y="454"/>
                  </a:lnTo>
                  <a:cubicBezTo>
                    <a:pt x="537" y="454"/>
                    <a:pt x="536" y="454"/>
                    <a:pt x="535" y="454"/>
                  </a:cubicBezTo>
                  <a:cubicBezTo>
                    <a:pt x="504" y="451"/>
                    <a:pt x="472" y="443"/>
                    <a:pt x="440" y="436"/>
                  </a:cubicBezTo>
                  <a:cubicBezTo>
                    <a:pt x="393" y="424"/>
                    <a:pt x="348" y="413"/>
                    <a:pt x="307" y="419"/>
                  </a:cubicBezTo>
                  <a:cubicBezTo>
                    <a:pt x="287" y="421"/>
                    <a:pt x="268" y="427"/>
                    <a:pt x="249" y="434"/>
                  </a:cubicBezTo>
                  <a:cubicBezTo>
                    <a:pt x="239" y="403"/>
                    <a:pt x="234" y="370"/>
                    <a:pt x="234" y="335"/>
                  </a:cubicBezTo>
                  <a:cubicBezTo>
                    <a:pt x="234" y="150"/>
                    <a:pt x="384" y="0"/>
                    <a:pt x="570" y="0"/>
                  </a:cubicBezTo>
                  <a:cubicBezTo>
                    <a:pt x="755" y="0"/>
                    <a:pt x="905" y="150"/>
                    <a:pt x="905" y="335"/>
                  </a:cubicBezTo>
                  <a:cubicBezTo>
                    <a:pt x="905" y="387"/>
                    <a:pt x="893" y="436"/>
                    <a:pt x="872" y="479"/>
                  </a:cubicBezTo>
                  <a:cubicBezTo>
                    <a:pt x="867" y="482"/>
                    <a:pt x="863" y="484"/>
                    <a:pt x="858" y="487"/>
                  </a:cubicBezTo>
                  <a:cubicBezTo>
                    <a:pt x="835" y="501"/>
                    <a:pt x="817" y="526"/>
                    <a:pt x="798" y="552"/>
                  </a:cubicBezTo>
                  <a:cubicBezTo>
                    <a:pt x="774" y="585"/>
                    <a:pt x="749" y="619"/>
                    <a:pt x="718" y="628"/>
                  </a:cubicBezTo>
                  <a:cubicBezTo>
                    <a:pt x="700" y="633"/>
                    <a:pt x="673" y="623"/>
                    <a:pt x="644" y="609"/>
                  </a:cubicBezTo>
                  <a:cubicBezTo>
                    <a:pt x="686" y="604"/>
                    <a:pt x="723" y="594"/>
                    <a:pt x="742" y="570"/>
                  </a:cubicBezTo>
                  <a:close/>
                  <a:moveTo>
                    <a:pt x="154" y="780"/>
                  </a:moveTo>
                  <a:cubicBezTo>
                    <a:pt x="321" y="683"/>
                    <a:pt x="559" y="840"/>
                    <a:pt x="779" y="758"/>
                  </a:cubicBezTo>
                  <a:cubicBezTo>
                    <a:pt x="864" y="727"/>
                    <a:pt x="907" y="635"/>
                    <a:pt x="932" y="535"/>
                  </a:cubicBezTo>
                  <a:cubicBezTo>
                    <a:pt x="942" y="495"/>
                    <a:pt x="922" y="475"/>
                    <a:pt x="870" y="507"/>
                  </a:cubicBezTo>
                  <a:cubicBezTo>
                    <a:pt x="824" y="535"/>
                    <a:pt x="790" y="632"/>
                    <a:pt x="724" y="650"/>
                  </a:cubicBezTo>
                  <a:cubicBezTo>
                    <a:pt x="673" y="664"/>
                    <a:pt x="607" y="606"/>
                    <a:pt x="545" y="594"/>
                  </a:cubicBezTo>
                  <a:cubicBezTo>
                    <a:pt x="624" y="587"/>
                    <a:pt x="742" y="591"/>
                    <a:pt x="732" y="524"/>
                  </a:cubicBezTo>
                  <a:cubicBezTo>
                    <a:pt x="721" y="446"/>
                    <a:pt x="603" y="483"/>
                    <a:pt x="533" y="477"/>
                  </a:cubicBezTo>
                  <a:cubicBezTo>
                    <a:pt x="453" y="469"/>
                    <a:pt x="373" y="433"/>
                    <a:pt x="310" y="441"/>
                  </a:cubicBezTo>
                  <a:cubicBezTo>
                    <a:pt x="188" y="457"/>
                    <a:pt x="83" y="591"/>
                    <a:pt x="0" y="626"/>
                  </a:cubicBezTo>
                  <a:lnTo>
                    <a:pt x="154" y="78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4F88"/>
                </a:gs>
                <a:gs pos="100000">
                  <a:srgbClr val="6691D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457200"/>
              <a:endParaRPr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iṡľîdé"/>
            <p:cNvSpPr/>
            <p:nvPr/>
          </p:nvSpPr>
          <p:spPr bwMode="auto">
            <a:xfrm>
              <a:off x="8400256" y="3398801"/>
              <a:ext cx="476018" cy="361593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C4F88"/>
                </a:gs>
                <a:gs pos="100000">
                  <a:srgbClr val="6691D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457200"/>
              <a:endParaRPr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0" name="îšľïḓê"/>
            <p:cNvSpPr/>
            <p:nvPr/>
          </p:nvSpPr>
          <p:spPr bwMode="auto">
            <a:xfrm>
              <a:off x="8420933" y="4698232"/>
              <a:ext cx="449492" cy="476018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C4F88"/>
                </a:gs>
                <a:gs pos="100000">
                  <a:srgbClr val="6691D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457200"/>
              <a:endParaRPr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888088" y="2179937"/>
              <a:ext cx="129614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888088" y="4893222"/>
              <a:ext cx="129614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943850" y="3540672"/>
              <a:ext cx="24038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17263" y="1909632"/>
            <a:ext cx="3342005" cy="1295402"/>
            <a:chOff x="845176" y="4992969"/>
            <a:chExt cx="3342440" cy="1295571"/>
          </a:xfrm>
        </p:grpSpPr>
        <p:sp>
          <p:nvSpPr>
            <p:cNvPr id="16" name="矩形 15"/>
            <p:cNvSpPr/>
            <p:nvPr/>
          </p:nvSpPr>
          <p:spPr bwMode="auto">
            <a:xfrm>
              <a:off x="845176" y="5312418"/>
              <a:ext cx="3342440" cy="9761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在服务器上直接访问系统，如果发现系统速度正常，而通过外部网络访问比直接在服务器上访问的速度明显感觉到慢，则可初步判断是网络原因引起的性能问题。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5176" y="4992969"/>
              <a:ext cx="1401196" cy="398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457200"/>
              <a:r>
                <a:rPr lang="zh-CN" altLang="en-US" sz="2000" b="1" dirty="0">
                  <a:solidFill>
                    <a:srgbClr val="2C4F88"/>
                  </a:solidFill>
                  <a:latin typeface="Arial" panose="020B0604020202020204"/>
                  <a:ea typeface="微软雅黑" panose="020B0503020204020204" charset="-122"/>
                </a:rPr>
                <a:t>直接访问</a:t>
              </a:r>
              <a:endParaRPr lang="zh-CN" altLang="en-US" sz="2000" b="1" dirty="0">
                <a:solidFill>
                  <a:srgbClr val="2C4F88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117263" y="3257958"/>
            <a:ext cx="3347085" cy="1085217"/>
            <a:chOff x="845176" y="5068541"/>
            <a:chExt cx="3347520" cy="1085358"/>
          </a:xfrm>
        </p:grpSpPr>
        <p:sp>
          <p:nvSpPr>
            <p:cNvPr id="20" name="矩形 19"/>
            <p:cNvSpPr/>
            <p:nvPr/>
          </p:nvSpPr>
          <p:spPr bwMode="auto">
            <a:xfrm>
              <a:off x="845176" y="5398786"/>
              <a:ext cx="3347520" cy="7551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分析系统的access日志，查看每个请求的响应时间，如果请求的响应时间不长，而系统却感觉到慢，则可判断是网络原因引起的性能问题。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5176" y="5068541"/>
              <a:ext cx="1401196" cy="398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457200"/>
              <a:r>
                <a:rPr lang="zh-CN" altLang="en-US" sz="2000" b="1" dirty="0">
                  <a:solidFill>
                    <a:srgbClr val="2C4F88"/>
                  </a:solidFill>
                  <a:latin typeface="Arial" panose="020B0604020202020204"/>
                  <a:ea typeface="微软雅黑" panose="020B0503020204020204" charset="-122"/>
                </a:rPr>
                <a:t>日志分析</a:t>
              </a:r>
              <a:endParaRPr lang="zh-CN" altLang="en-US" sz="2000" b="1" dirty="0">
                <a:solidFill>
                  <a:srgbClr val="2C4F88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17263" y="4516952"/>
            <a:ext cx="3347085" cy="863602"/>
            <a:chOff x="845176" y="5068541"/>
            <a:chExt cx="3347520" cy="863714"/>
          </a:xfrm>
        </p:grpSpPr>
        <p:sp>
          <p:nvSpPr>
            <p:cNvPr id="23" name="矩形 22"/>
            <p:cNvSpPr/>
            <p:nvPr/>
          </p:nvSpPr>
          <p:spPr bwMode="auto">
            <a:xfrm>
              <a:off x="845176" y="5398786"/>
              <a:ext cx="3347520" cy="533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通过tracert命令跟踪路由情况，并分析延迟的节点。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45176" y="5068541"/>
              <a:ext cx="1401196" cy="398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457200"/>
              <a:r>
                <a:rPr lang="zh-CN" altLang="en-US" sz="2000" b="1" dirty="0">
                  <a:solidFill>
                    <a:srgbClr val="2C4F88"/>
                  </a:solidFill>
                  <a:latin typeface="Arial" panose="020B0604020202020204"/>
                  <a:ea typeface="微软雅黑" panose="020B0503020204020204" charset="-122"/>
                </a:rPr>
                <a:t>路由跟踪</a:t>
              </a:r>
              <a:endParaRPr lang="zh-CN" altLang="en-US" sz="2000" b="1" dirty="0">
                <a:solidFill>
                  <a:srgbClr val="2C4F88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9965" y="1751965"/>
            <a:ext cx="2901950" cy="1980565"/>
            <a:chOff x="1109" y="2652"/>
            <a:chExt cx="4570" cy="3119"/>
          </a:xfrm>
        </p:grpSpPr>
        <p:sp>
          <p:nvSpPr>
            <p:cNvPr id="26" name="矩形 25"/>
            <p:cNvSpPr/>
            <p:nvPr/>
          </p:nvSpPr>
          <p:spPr>
            <a:xfrm>
              <a:off x="1109" y="3107"/>
              <a:ext cx="4571" cy="2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8"/>
            <p:cNvSpPr/>
            <p:nvPr/>
          </p:nvSpPr>
          <p:spPr>
            <a:xfrm>
              <a:off x="1970" y="2652"/>
              <a:ext cx="2861" cy="909"/>
            </a:xfrm>
            <a:prstGeom prst="roundRect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61030" tIns="309406" rIns="361030" bIns="309406" numCol="1" spcCol="1270" anchor="ctr" anchorCtr="0">
              <a:noAutofit/>
            </a:bodyPr>
            <a:p>
              <a:pPr algn="ctr" defTabSz="1644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>
                  <a:solidFill>
                    <a:schemeClr val="bg1"/>
                  </a:solidFill>
                  <a:cs typeface="+mn-ea"/>
                  <a:sym typeface="+mn-lt"/>
                </a:rPr>
                <a:t>问题分析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461" y="3683"/>
              <a:ext cx="4011" cy="18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网络传输问题是性能问题中最好排查的问题。一般是由于数据传输过程中，经过多个不同网络节点分发，在某个网络或者某个节点中出现延迟的情况。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+mn-ea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89965" y="4046855"/>
            <a:ext cx="2901950" cy="1555115"/>
            <a:chOff x="1181" y="6384"/>
            <a:chExt cx="4570" cy="2449"/>
          </a:xfrm>
        </p:grpSpPr>
        <p:sp>
          <p:nvSpPr>
            <p:cNvPr id="31" name="矩形 30"/>
            <p:cNvSpPr/>
            <p:nvPr/>
          </p:nvSpPr>
          <p:spPr>
            <a:xfrm>
              <a:off x="1181" y="6839"/>
              <a:ext cx="4571" cy="199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"/>
            <p:cNvSpPr/>
            <p:nvPr/>
          </p:nvSpPr>
          <p:spPr>
            <a:xfrm>
              <a:off x="2042" y="6384"/>
              <a:ext cx="2861" cy="909"/>
            </a:xfrm>
            <a:prstGeom prst="roundRect">
              <a:avLst/>
            </a:prstGeom>
            <a:solidFill>
              <a:srgbClr val="426AA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61030" tIns="309406" rIns="361030" bIns="309406" numCol="1" spcCol="1270" anchor="ctr" anchorCtr="0">
              <a:noAutofit/>
            </a:bodyPr>
            <a:p>
              <a:pPr algn="ctr" defTabSz="1644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>
                  <a:solidFill>
                    <a:schemeClr val="bg1"/>
                  </a:solidFill>
                  <a:cs typeface="+mn-ea"/>
                  <a:sym typeface="+mn-lt"/>
                </a:rPr>
                <a:t>解决方向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533" y="7430"/>
              <a:ext cx="4011" cy="11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通过直接访问、日志分析、路由跟踪定位到问题后，配合网络管理员从网络方面解决。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3122"/>
</p:tagLst>
</file>

<file path=ppt/tags/tag2.xml><?xml version="1.0" encoding="utf-8"?>
<p:tagLst xmlns:p="http://schemas.openxmlformats.org/presentationml/2006/main">
  <p:tag name="COMMONDATA" val="eyJoZGlkIjoiMGFlNzJkOWQ5MzBmN2FhZTE5YmZkNmE3NDYxNjY5NGMifQ=="/>
  <p:tag name="KSO_WPP_MARK_KEY" val="3225986c-c691-4536-bdfe-1ff77fd0ab48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w0xowx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qw0xowx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3081</Words>
  <Application>WPS 演示</Application>
  <PresentationFormat>自定义</PresentationFormat>
  <Paragraphs>368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Arial</vt:lpstr>
      <vt:lpstr>微软雅黑</vt:lpstr>
      <vt:lpstr>Century Gothic</vt:lpstr>
      <vt:lpstr>Wingdings</vt:lpstr>
      <vt:lpstr>思源黑体</vt:lpstr>
      <vt:lpstr>黑体</vt:lpstr>
      <vt:lpstr>印品黑体</vt:lpstr>
      <vt:lpstr>Calibri</vt:lpstr>
      <vt:lpstr>Arial Unicode MS</vt:lpstr>
      <vt:lpstr>等线</vt:lpstr>
      <vt:lpstr>DIN-BlackItalic</vt:lpstr>
      <vt:lpstr>Segoe Print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Lin 吴林</dc:creator>
  <cp:lastModifiedBy>zhangdj</cp:lastModifiedBy>
  <cp:revision>1256</cp:revision>
  <dcterms:created xsi:type="dcterms:W3CDTF">2020-02-21T05:12:00Z</dcterms:created>
  <dcterms:modified xsi:type="dcterms:W3CDTF">2023-01-31T04:39:19Z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2052-11.8.2.11718</vt:lpwstr>
  </property>
  <property fmtid="{D5CDD505-2E9C-101B-9397-08002B2CF9AE}" pid="3" name="ICV">
    <vt:lpwstr>4A9BB474BCC24962BA5F257E3DE6FF42</vt:lpwstr>
  </property>
</Properties>
</file>